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6"/>
  </p:notesMasterIdLst>
  <p:sldIdLst>
    <p:sldId id="353" r:id="rId2"/>
    <p:sldId id="257" r:id="rId3"/>
    <p:sldId id="258" r:id="rId4"/>
    <p:sldId id="259" r:id="rId5"/>
    <p:sldId id="260" r:id="rId6"/>
    <p:sldId id="262" r:id="rId7"/>
    <p:sldId id="263" r:id="rId8"/>
    <p:sldId id="265" r:id="rId9"/>
    <p:sldId id="266" r:id="rId10"/>
    <p:sldId id="267" r:id="rId11"/>
    <p:sldId id="269" r:id="rId12"/>
    <p:sldId id="328" r:id="rId13"/>
    <p:sldId id="274" r:id="rId14"/>
    <p:sldId id="275" r:id="rId15"/>
    <p:sldId id="276" r:id="rId16"/>
    <p:sldId id="277" r:id="rId17"/>
    <p:sldId id="357" r:id="rId18"/>
    <p:sldId id="278" r:id="rId19"/>
    <p:sldId id="361" r:id="rId20"/>
    <p:sldId id="286" r:id="rId21"/>
    <p:sldId id="287" r:id="rId22"/>
    <p:sldId id="363" r:id="rId23"/>
    <p:sldId id="288" r:id="rId24"/>
    <p:sldId id="289" r:id="rId25"/>
    <p:sldId id="290" r:id="rId26"/>
    <p:sldId id="291" r:id="rId27"/>
    <p:sldId id="292" r:id="rId28"/>
    <p:sldId id="293" r:id="rId29"/>
    <p:sldId id="294" r:id="rId30"/>
    <p:sldId id="295" r:id="rId31"/>
    <p:sldId id="296" r:id="rId32"/>
    <p:sldId id="297" r:id="rId33"/>
    <p:sldId id="298" r:id="rId34"/>
    <p:sldId id="299" r:id="rId35"/>
    <p:sldId id="300" r:id="rId36"/>
    <p:sldId id="307" r:id="rId37"/>
    <p:sldId id="308" r:id="rId38"/>
    <p:sldId id="309" r:id="rId39"/>
    <p:sldId id="351" r:id="rId40"/>
    <p:sldId id="352" r:id="rId41"/>
    <p:sldId id="310" r:id="rId42"/>
    <p:sldId id="312" r:id="rId43"/>
    <p:sldId id="313" r:id="rId44"/>
    <p:sldId id="314" r:id="rId45"/>
    <p:sldId id="337" r:id="rId46"/>
    <p:sldId id="338" r:id="rId47"/>
    <p:sldId id="339" r:id="rId48"/>
    <p:sldId id="340" r:id="rId49"/>
    <p:sldId id="341" r:id="rId50"/>
    <p:sldId id="342" r:id="rId51"/>
    <p:sldId id="343" r:id="rId52"/>
    <p:sldId id="344" r:id="rId53"/>
    <p:sldId id="362" r:id="rId54"/>
    <p:sldId id="358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81116" autoAdjust="0"/>
  </p:normalViewPr>
  <p:slideViewPr>
    <p:cSldViewPr snapToGrid="0">
      <p:cViewPr varScale="1">
        <p:scale>
          <a:sx n="76" d="100"/>
          <a:sy n="76" d="100"/>
        </p:scale>
        <p:origin x="113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492"/>
    </p:cViewPr>
  </p:sorterViewPr>
  <p:notesViewPr>
    <p:cSldViewPr snapToGrid="0">
      <p:cViewPr varScale="1">
        <p:scale>
          <a:sx n="71" d="100"/>
          <a:sy n="71" d="100"/>
        </p:scale>
        <p:origin x="3222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media/image1.jpe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0.png>
</file>

<file path=ppt/media/image21.png>
</file>

<file path=ppt/media/image22.png>
</file>

<file path=ppt/media/image24.png>
</file>

<file path=ppt/media/image25.png>
</file>

<file path=ppt/media/image29.png>
</file>

<file path=ppt/media/image3.png>
</file>

<file path=ppt/media/image30.png>
</file>

<file path=ppt/media/image31.png>
</file>

<file path=ppt/media/image34.png>
</file>

<file path=ppt/media/image35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4ECD5-A25B-4676-A415-8AB61D6DA631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E79CB2-27C3-4E27-BB77-3BF84373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54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Let’s review…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48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Alludes to our aa experiment…</a:t>
            </a:r>
          </a:p>
          <a:p>
            <a:r>
              <a:rPr lang="en-US" dirty="0" smtClean="0"/>
              <a:t>Known mean difference of 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32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4931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7540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have controlled</a:t>
            </a:r>
            <a:r>
              <a:rPr lang="en-US" baseline="0" dirty="0" smtClean="0"/>
              <a:t> for False Positives via an alpha level of .05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278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critical value</a:t>
            </a:r>
            <a:r>
              <a:rPr lang="en-US" baseline="0" dirty="0" smtClean="0"/>
              <a:t> on a curve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6239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the left of alpha – reject H0</a:t>
            </a:r>
          </a:p>
          <a:p>
            <a:r>
              <a:rPr lang="en-US" dirty="0" smtClean="0"/>
              <a:t>To the right of</a:t>
            </a:r>
            <a:r>
              <a:rPr lang="en-US" baseline="0" dirty="0" smtClean="0"/>
              <a:t> alpha (beta) – reject H0, but maybe wrong?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Where is the region where you correctly reject?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6249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One-sample T allows us to explore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252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Going to go through</a:t>
            </a:r>
            <a:r>
              <a:rPr lang="en-US" baseline="0" dirty="0" smtClean="0"/>
              <a:t> this quickly – will likely NEVER calculate the </a:t>
            </a:r>
            <a:r>
              <a:rPr lang="en-US" baseline="0" dirty="0" err="1" smtClean="0"/>
              <a:t>ncp</a:t>
            </a:r>
            <a:r>
              <a:rPr lang="en-US" baseline="0" dirty="0" smtClean="0"/>
              <a:t> again.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3747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E(T) = \begin{cases} </a:t>
            </a:r>
          </a:p>
          <a:p>
            <a:r>
              <a:rPr lang="it-IT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\delta \</a:t>
            </a:r>
            <a:r>
              <a:rPr lang="it-IT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sqrt</a:t>
            </a:r>
            <a:r>
              <a:rPr lang="it-IT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{\frac{\nu}{2}} \frac{\Gamma((\nu - 1)/2)}{\Gamma(\nu/2)} &amp; \text{</a:t>
            </a:r>
            <a:r>
              <a:rPr lang="it-IT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</a:t>
            </a:r>
            <a:r>
              <a:rPr lang="it-IT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}\nu &gt; 1 \\</a:t>
            </a:r>
          </a:p>
          <a:p>
            <a:r>
              <a:rPr lang="it-IT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\text{</a:t>
            </a:r>
            <a:r>
              <a:rPr lang="it-IT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Does</a:t>
            </a:r>
            <a:r>
              <a:rPr lang="it-IT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not</a:t>
            </a:r>
            <a:r>
              <a:rPr lang="it-IT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exist</a:t>
            </a:r>
            <a:r>
              <a:rPr lang="it-IT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 &amp; \text{</a:t>
            </a:r>
            <a:r>
              <a:rPr lang="it-IT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</a:t>
            </a:r>
            <a:r>
              <a:rPr lang="it-IT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}\nu \</a:t>
            </a:r>
            <a:r>
              <a:rPr lang="it-IT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leq</a:t>
            </a:r>
            <a:r>
              <a:rPr lang="it-IT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</a:t>
            </a:r>
          </a:p>
          <a:p>
            <a:r>
              <a:rPr lang="it-IT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\end{</a:t>
            </a:r>
            <a:r>
              <a:rPr lang="it-IT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cases</a:t>
            </a:r>
            <a:r>
              <a:rPr lang="it-IT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89A014-D9CD-BA42-8A9B-34979EE71D7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35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Look in the help for </a:t>
            </a:r>
            <a:r>
              <a:rPr lang="en-US" dirty="0" err="1" smtClean="0"/>
              <a:t>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715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Sampled</a:t>
            </a:r>
            <a:r>
              <a:rPr lang="en-US" baseline="0" dirty="0" smtClean="0"/>
              <a:t> from t-distribution with mean 100, computed mean, then computed difference from 100</a:t>
            </a:r>
          </a:p>
          <a:p>
            <a:endParaRPr lang="en-US" baseline="0" dirty="0" smtClean="0"/>
          </a:p>
          <a:p>
            <a:r>
              <a:rPr lang="en-US" baseline="0" dirty="0" smtClean="0"/>
              <a:t>Guess a sample size of 25 – since that’s relevant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651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 would be a pooled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sd</a:t>
            </a:r>
            <a:r>
              <a:rPr lang="en-US" baseline="0" dirty="0" smtClean="0"/>
              <a:t>, but since this is a one-sample test…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2846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 to the easy way!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7236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what you’re really going to do….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330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 to Mote and code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214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Courtney </a:t>
            </a:r>
            <a:r>
              <a:rPr lang="en-US" dirty="0" err="1" smtClean="0"/>
              <a:t>Vidacovich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305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Critical value</a:t>
            </a:r>
            <a:r>
              <a:rPr lang="en-US" baseline="0" dirty="0" smtClean="0"/>
              <a:t> ~2+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58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P-value &lt; .05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79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~95</a:t>
            </a:r>
            <a:r>
              <a:rPr lang="en-US" baseline="0" dirty="0" smtClean="0"/>
              <a:t> were correctly not rejected (true negative), but ~5 were rejected (false positive)</a:t>
            </a:r>
          </a:p>
          <a:p>
            <a:r>
              <a:rPr lang="en-US" baseline="0" dirty="0" smtClean="0"/>
              <a:t>Why we set alpha - to control type I errors!</a:t>
            </a:r>
            <a:endParaRPr lang="en-US" dirty="0" smtClean="0"/>
          </a:p>
          <a:p>
            <a:r>
              <a:rPr lang="en-US" dirty="0" smtClean="0"/>
              <a:t>Each row sums to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60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if we falsely</a:t>
            </a:r>
            <a:r>
              <a:rPr lang="en-US" baseline="0" dirty="0" smtClean="0"/>
              <a:t> fail to reject H</a:t>
            </a:r>
            <a:r>
              <a:rPr lang="en-US" baseline="-25000" dirty="0" smtClean="0"/>
              <a:t>0</a:t>
            </a:r>
            <a:r>
              <a:rPr lang="en-US" baseline="0" dirty="0" smtClean="0"/>
              <a:t>, when the alternative is in fact, true?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846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178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439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Return to the aspiring</a:t>
            </a:r>
            <a:r>
              <a:rPr lang="en-US" baseline="0" dirty="0" smtClean="0"/>
              <a:t> astronauts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E79CB2-27C3-4E27-BB77-3BF843736DB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946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371601"/>
            <a:ext cx="10464800" cy="1927225"/>
          </a:xfrm>
        </p:spPr>
        <p:txBody>
          <a:bodyPr anchor="b">
            <a:noAutofit/>
          </a:bodyPr>
          <a:lstStyle>
            <a:lvl1pPr>
              <a:defRPr sz="5400"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505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/>
              <a:pPr/>
              <a:t>Monday, November 11,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914400" y="3398520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662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/>
              <a:pPr/>
              <a:t>Monday, November 11,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3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09600"/>
            <a:ext cx="27432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80264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/>
              <a:pPr/>
              <a:t>Monday, November 11,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261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/>
              <a:pPr/>
              <a:t>Monday, November 11,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80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2362201"/>
            <a:ext cx="103632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626865"/>
            <a:ext cx="103632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/>
              <a:pPr/>
              <a:t>Monday, November 11,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975360" y="4599432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5486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/>
              <a:pPr/>
              <a:t>Monday, November 11,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2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/>
              <a:pPr/>
              <a:t>Monday, November 11, 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3741949" y="4045691"/>
            <a:ext cx="4709160" cy="1059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1386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/>
              <a:pPr/>
              <a:t>Monday, November 11, 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258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/>
              <a:pPr/>
              <a:t>Monday, November 11, 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57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080"/>
            <a:ext cx="2852928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792080"/>
            <a:ext cx="7620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130553"/>
            <a:ext cx="2852928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/>
              <a:pPr/>
              <a:t>Monday, November 11,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912152" y="3579942"/>
            <a:ext cx="5577840" cy="211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8425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480"/>
            <a:ext cx="2856907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1480" y="838201"/>
            <a:ext cx="787252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133600"/>
            <a:ext cx="2852928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/>
              <a:pPr/>
              <a:t>Monday, November 11,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248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18288"/>
            <a:ext cx="3860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fld id="{A80CB818-7379-467D-8E76-EF9D9074A26C}" type="datetime2">
              <a:rPr lang="en-US" smtClean="0"/>
              <a:pPr/>
              <a:t>Monday, November 11, 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18288"/>
            <a:ext cx="1422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958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Noto Serif" charset="0"/>
          <a:ea typeface="Noto Serif" charset="0"/>
          <a:cs typeface="Noto Serif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Lato" charset="0"/>
          <a:ea typeface="Lato" charset="0"/>
          <a:cs typeface="Lato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Lato" charset="0"/>
          <a:ea typeface="Lato" charset="0"/>
          <a:cs typeface="Lato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Lato" charset="0"/>
          <a:ea typeface="Lato" charset="0"/>
          <a:cs typeface="Lato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Lato" charset="0"/>
          <a:ea typeface="Lato" charset="0"/>
          <a:cs typeface="Lato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Lato" charset="0"/>
          <a:ea typeface="Lato" charset="0"/>
          <a:cs typeface="Lato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9LVD9oLg1A0" TargetMode="External"/><Relationship Id="rId4" Type="http://schemas.openxmlformats.org/officeDocument/2006/relationships/image" Target="../media/image4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Math 530/630: CM 4.5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Errors</a:t>
            </a:r>
            <a:r>
              <a:rPr lang="en-US" dirty="0"/>
              <a:t>, Effect Size and Power</a:t>
            </a:r>
          </a:p>
        </p:txBody>
      </p:sp>
    </p:spTree>
    <p:extLst>
      <p:ext uri="{BB962C8B-B14F-4D97-AF65-F5344CB8AC3E}">
        <p14:creationId xmlns:p14="http://schemas.microsoft.com/office/powerpoint/2010/main" val="354418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other way we can be wrong…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Call: fail to reject H</a:t>
            </a:r>
            <a:r>
              <a:rPr lang="en-US" baseline="-25000" dirty="0" smtClean="0"/>
              <a:t>0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Type II error (𝛃)</a:t>
            </a:r>
          </a:p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False negative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2"/>
          <a:srcRect l="16910" r="16910"/>
          <a:stretch>
            <a:fillRect/>
          </a:stretch>
        </p:blipFill>
        <p:spPr>
          <a:xfrm>
            <a:off x="6278564" y="2438400"/>
            <a:ext cx="3932237" cy="3951288"/>
          </a:xfrm>
        </p:spPr>
      </p:pic>
      <p:sp>
        <p:nvSpPr>
          <p:cNvPr id="10" name="Rectangular Callout 9"/>
          <p:cNvSpPr/>
          <p:nvPr/>
        </p:nvSpPr>
        <p:spPr>
          <a:xfrm>
            <a:off x="7454900" y="2781300"/>
            <a:ext cx="1409700" cy="647700"/>
          </a:xfrm>
          <a:prstGeom prst="wedgeRectCallout">
            <a:avLst>
              <a:gd name="adj1" fmla="val -62738"/>
              <a:gd name="adj2" fmla="val 131618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“You’re not pregnant”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we conclude that we cannot reject the null, it is of course possible that we should have!</a:t>
            </a:r>
            <a:endParaRPr lang="en-US" dirty="0"/>
          </a:p>
          <a:p>
            <a:r>
              <a:rPr lang="en-US" dirty="0" smtClean="0"/>
              <a:t>That is, the true state of the world may be H</a:t>
            </a:r>
            <a:r>
              <a:rPr lang="en-US" baseline="-25000" dirty="0" smtClean="0"/>
              <a:t>1</a:t>
            </a:r>
            <a:r>
              <a:rPr lang="en-US" dirty="0" smtClean="0"/>
              <a:t> (she’s pregnant), but our sample data says we don’t have good enough evidence to reject H</a:t>
            </a:r>
            <a:r>
              <a:rPr lang="en-US" baseline="-25000" dirty="0" smtClean="0"/>
              <a:t>0</a:t>
            </a:r>
            <a:r>
              <a:rPr lang="en-US" dirty="0"/>
              <a:t> </a:t>
            </a:r>
            <a:r>
              <a:rPr lang="en-US" dirty="0" smtClean="0"/>
              <a:t>(she’s not pregnant)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18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585563" y="2558703"/>
            <a:ext cx="1758950" cy="21378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our aspiring astronauts example…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99743"/>
            <a:ext cx="5242560" cy="63976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Type 1 error (</a:t>
            </a:r>
            <a:r>
              <a:rPr lang="en-US" dirty="0"/>
              <a:t>𝛂</a:t>
            </a:r>
            <a:r>
              <a:rPr lang="en-US" dirty="0" smtClean="0"/>
              <a:t>)</a:t>
            </a:r>
          </a:p>
          <a:p>
            <a:r>
              <a:rPr lang="en-US" dirty="0" smtClean="0"/>
              <a:t>False positive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405" y="2558704"/>
            <a:ext cx="1758950" cy="2137801"/>
          </a:xfrm>
          <a:prstGeom prst="rect">
            <a:avLst/>
          </a:prstGeom>
        </p:spPr>
      </p:pic>
      <p:sp>
        <p:nvSpPr>
          <p:cNvPr id="9" name="Rectangular Callout 8"/>
          <p:cNvSpPr/>
          <p:nvPr/>
        </p:nvSpPr>
        <p:spPr>
          <a:xfrm>
            <a:off x="1981200" y="5402262"/>
            <a:ext cx="3931920" cy="1216026"/>
          </a:xfrm>
          <a:prstGeom prst="wedgeRectCallout">
            <a:avLst>
              <a:gd name="adj1" fmla="val 1987"/>
              <a:gd name="adj2" fmla="val -88251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Decide: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“You </a:t>
            </a:r>
            <a:r>
              <a:rPr lang="en-US" b="1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are</a:t>
            </a:r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 smarter than average!” 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Reality: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but you are actually </a:t>
            </a:r>
            <a:r>
              <a:rPr lang="en-US" b="1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not</a:t>
            </a:r>
            <a:endParaRPr lang="en-US" dirty="0">
              <a:solidFill>
                <a:srgbClr val="000000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5" name="Rectangular Callout 14"/>
          <p:cNvSpPr/>
          <p:nvPr/>
        </p:nvSpPr>
        <p:spPr>
          <a:xfrm>
            <a:off x="6464300" y="5402262"/>
            <a:ext cx="4083050" cy="1216026"/>
          </a:xfrm>
          <a:prstGeom prst="wedgeRectCallout">
            <a:avLst>
              <a:gd name="adj1" fmla="val -2511"/>
              <a:gd name="adj2" fmla="val -88251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Decide: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“You’re </a:t>
            </a:r>
            <a:r>
              <a:rPr lang="en-US" b="1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not</a:t>
            </a:r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 smarter than average!” 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Reality: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but you </a:t>
            </a:r>
            <a:r>
              <a:rPr lang="en-US" b="1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are</a:t>
            </a:r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 actually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838099"/>
            <a:ext cx="5242560" cy="63976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Type II error (𝛃)</a:t>
            </a:r>
          </a:p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False negative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71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660922"/>
            <a:ext cx="9144000" cy="51970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4000" y="1"/>
            <a:ext cx="91440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ill Sans"/>
                <a:cs typeface="Gill Sans"/>
              </a:rPr>
              <a:t>The boy who cried wolf caused both Type I and Type II errors, in that order.</a:t>
            </a:r>
          </a:p>
          <a:p>
            <a:endParaRPr lang="en-US" sz="1400" dirty="0">
              <a:latin typeface="Gill Sans"/>
              <a:cs typeface="Gill Sans"/>
            </a:endParaRPr>
          </a:p>
          <a:p>
            <a:r>
              <a:rPr lang="en-US" sz="2000" dirty="0">
                <a:solidFill>
                  <a:schemeClr val="accent1"/>
                </a:solidFill>
                <a:latin typeface="Gill Sans"/>
                <a:cs typeface="Gill Sans"/>
              </a:rPr>
              <a:t>First</a:t>
            </a:r>
            <a:r>
              <a:rPr lang="en-US" sz="2000" dirty="0">
                <a:latin typeface="Gill Sans"/>
                <a:cs typeface="Gill Sans"/>
              </a:rPr>
              <a:t>, everyone believed there was a wolf, when there actually was not a wolf.</a:t>
            </a:r>
          </a:p>
          <a:p>
            <a:r>
              <a:rPr lang="en-US" sz="2000" dirty="0">
                <a:solidFill>
                  <a:srgbClr val="72A376"/>
                </a:solidFill>
                <a:latin typeface="Gill Sans"/>
                <a:cs typeface="Gill Sans"/>
              </a:rPr>
              <a:t>Next</a:t>
            </a:r>
            <a:r>
              <a:rPr lang="en-US" sz="2000" dirty="0">
                <a:latin typeface="Gill Sans"/>
                <a:cs typeface="Gill Sans"/>
              </a:rPr>
              <a:t>, they believed there was no wolf, when there actually was a one.</a:t>
            </a:r>
          </a:p>
          <a:p>
            <a:r>
              <a:rPr lang="en-US" sz="2000" dirty="0">
                <a:latin typeface="Gill Sans"/>
                <a:cs typeface="Gill Sans"/>
              </a:rPr>
              <a:t>Substitute “effect” for “wolf” - done!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3788" y="6488668"/>
            <a:ext cx="57268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ill Sans"/>
                <a:cs typeface="Gill Sans"/>
              </a:rPr>
              <a:t>Thanks to @</a:t>
            </a:r>
            <a:r>
              <a:rPr lang="en-US" dirty="0" err="1">
                <a:solidFill>
                  <a:schemeClr val="bg1"/>
                </a:solidFill>
                <a:latin typeface="Gill Sans"/>
                <a:cs typeface="Gill Sans"/>
              </a:rPr>
              <a:t>danolner</a:t>
            </a:r>
            <a:r>
              <a:rPr lang="en-US" dirty="0">
                <a:solidFill>
                  <a:schemeClr val="bg1"/>
                </a:solidFill>
                <a:latin typeface="Gill Sans"/>
                <a:cs typeface="Gill Sans"/>
              </a:rPr>
              <a:t> and @</a:t>
            </a:r>
            <a:r>
              <a:rPr lang="en-US" dirty="0" err="1">
                <a:solidFill>
                  <a:schemeClr val="bg1"/>
                </a:solidFill>
                <a:latin typeface="Gill Sans"/>
                <a:cs typeface="Gill Sans"/>
              </a:rPr>
              <a:t>JustinWolfers</a:t>
            </a:r>
            <a:r>
              <a:rPr lang="en-US" dirty="0">
                <a:solidFill>
                  <a:schemeClr val="bg1"/>
                </a:solidFill>
                <a:latin typeface="Gill Sans"/>
                <a:cs typeface="Gill Sans"/>
              </a:rPr>
              <a:t> for this one</a:t>
            </a:r>
          </a:p>
        </p:txBody>
      </p:sp>
    </p:spTree>
    <p:extLst>
      <p:ext uri="{BB962C8B-B14F-4D97-AF65-F5344CB8AC3E}">
        <p14:creationId xmlns:p14="http://schemas.microsoft.com/office/powerpoint/2010/main" val="54800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6313" y="481264"/>
            <a:ext cx="7772400" cy="4081212"/>
          </a:xfrm>
        </p:spPr>
        <p:txBody>
          <a:bodyPr anchor="ctr" anchorCtr="0">
            <a:normAutofit/>
          </a:bodyPr>
          <a:lstStyle/>
          <a:p>
            <a:pPr algn="ctr"/>
            <a:r>
              <a:rPr lang="en-US" sz="4400" cap="none" dirty="0">
                <a:solidFill>
                  <a:schemeClr val="tx1"/>
                </a:solidFill>
              </a:rPr>
              <a:t>What if:</a:t>
            </a:r>
            <a:br>
              <a:rPr lang="en-US" sz="4400" cap="none" dirty="0">
                <a:solidFill>
                  <a:schemeClr val="tx1"/>
                </a:solidFill>
              </a:rPr>
            </a:br>
            <a:r>
              <a:rPr lang="en-US" sz="4400" cap="none" dirty="0">
                <a:solidFill>
                  <a:schemeClr val="tx1"/>
                </a:solidFill>
              </a:rPr>
              <a:t>the null hypothesis is </a:t>
            </a:r>
            <a:r>
              <a:rPr lang="en-US" sz="4400" cap="none" dirty="0">
                <a:solidFill>
                  <a:srgbClr val="FF6666"/>
                </a:solidFill>
              </a:rPr>
              <a:t>FALSE?</a:t>
            </a:r>
            <a:endParaRPr lang="en-US" sz="4400" dirty="0">
              <a:solidFill>
                <a:srgbClr val="FF6666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  <a:latin typeface="Lobster Two"/>
                <a:cs typeface="Lobster Two"/>
              </a:rPr>
              <a:t>1-sample t-test</a:t>
            </a:r>
          </a:p>
          <a:p>
            <a:pPr algn="ctr"/>
            <a:r>
              <a:rPr lang="en-US" sz="5400" dirty="0">
                <a:solidFill>
                  <a:schemeClr val="tx1"/>
                </a:solidFill>
                <a:latin typeface="Lobster Two"/>
                <a:cs typeface="Lobster Two"/>
              </a:rPr>
              <a:t>n = 25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6100" y="3974401"/>
            <a:ext cx="37211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77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0" y="-12700"/>
            <a:ext cx="944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Differences between population mean and sample mean (100 samples) when null is </a:t>
            </a:r>
            <a:r>
              <a:rPr lang="en-US" b="1" dirty="0">
                <a:solidFill>
                  <a:srgbClr val="FF6666"/>
                </a:solidFill>
                <a:latin typeface="Lato" charset="0"/>
                <a:ea typeface="Lato" charset="0"/>
                <a:cs typeface="Lato" charset="0"/>
              </a:rPr>
              <a:t>false</a:t>
            </a:r>
          </a:p>
        </p:txBody>
      </p:sp>
      <p:pic>
        <p:nvPicPr>
          <p:cNvPr id="4" name="Picture 3" descr="alt_1samp_t-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68301"/>
            <a:ext cx="9144000" cy="65314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8500" y="634301"/>
            <a:ext cx="37211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0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lt_1samp_t-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93703"/>
            <a:ext cx="9144000" cy="653142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24000" y="-12700"/>
            <a:ext cx="9258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100 t-statistics (absolute value) when null is </a:t>
            </a:r>
            <a:r>
              <a:rPr lang="en-US" sz="1600" b="1" dirty="0">
                <a:solidFill>
                  <a:srgbClr val="FF6666"/>
                </a:solidFill>
                <a:latin typeface="Lato" charset="0"/>
                <a:ea typeface="Lato" charset="0"/>
                <a:cs typeface="Lato" charset="0"/>
              </a:rPr>
              <a:t>false</a:t>
            </a:r>
            <a:r>
              <a:rPr lang="en-US" sz="1600" dirty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: 47% false negatives using t-test (𝛂 = .</a:t>
            </a:r>
            <a:r>
              <a:rPr lang="en-US" sz="1600" dirty="0" smtClean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05)</a:t>
            </a:r>
            <a:endParaRPr lang="en-US" sz="1600" dirty="0">
              <a:solidFill>
                <a:prstClr val="white"/>
              </a:solidFill>
              <a:latin typeface="Lato" charset="0"/>
              <a:ea typeface="Lato" charset="0"/>
              <a:cs typeface="Lato" charset="0"/>
            </a:endParaRPr>
          </a:p>
          <a:p>
            <a:endParaRPr lang="en-US" sz="1600" dirty="0">
              <a:solidFill>
                <a:prstClr val="white"/>
              </a:solidFill>
              <a:latin typeface="Lato" charset="0"/>
              <a:ea typeface="Lato" charset="0"/>
              <a:cs typeface="Lato" charset="0"/>
            </a:endParaRPr>
          </a:p>
          <a:p>
            <a:endParaRPr lang="en-US" sz="1600" b="1" dirty="0">
              <a:solidFill>
                <a:srgbClr val="FF6666"/>
              </a:solidFill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500" y="634301"/>
            <a:ext cx="3721100" cy="419100"/>
          </a:xfrm>
          <a:prstGeom prst="rect">
            <a:avLst/>
          </a:prstGeom>
        </p:spPr>
      </p:pic>
      <p:sp>
        <p:nvSpPr>
          <p:cNvPr id="6" name="Cloud Callout 5"/>
          <p:cNvSpPr/>
          <p:nvPr/>
        </p:nvSpPr>
        <p:spPr>
          <a:xfrm>
            <a:off x="3878580" y="4318000"/>
            <a:ext cx="6332220" cy="1727200"/>
          </a:xfrm>
          <a:prstGeom prst="cloudCallout">
            <a:avLst>
              <a:gd name="adj1" fmla="val 51803"/>
              <a:gd name="adj2" fmla="val 80882"/>
            </a:avLst>
          </a:prstGeom>
          <a:solidFill>
            <a:schemeClr val="bg1"/>
          </a:solidFill>
          <a:ln w="25400">
            <a:solidFill>
              <a:srgbClr val="FF66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3200" b="1" dirty="0">
                <a:solidFill>
                  <a:srgbClr val="FF6666"/>
                </a:solidFill>
                <a:latin typeface="Lobster Two"/>
                <a:cs typeface="Lobster Two"/>
              </a:rPr>
              <a:t>Flip side (1 −𝛃):</a:t>
            </a:r>
          </a:p>
          <a:p>
            <a:pPr algn="ctr"/>
            <a:r>
              <a:rPr lang="en-US" sz="3200" b="1" dirty="0">
                <a:solidFill>
                  <a:srgbClr val="FF6666"/>
                </a:solidFill>
                <a:latin typeface="Lobster Two"/>
                <a:cs typeface="Lobster Two"/>
              </a:rPr>
              <a:t>53% true positives</a:t>
            </a:r>
          </a:p>
        </p:txBody>
      </p:sp>
    </p:spTree>
    <p:extLst>
      <p:ext uri="{BB962C8B-B14F-4D97-AF65-F5344CB8AC3E}">
        <p14:creationId xmlns:p14="http://schemas.microsoft.com/office/powerpoint/2010/main" val="4050921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lt_1samp_t-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04589"/>
            <a:ext cx="9144000" cy="653142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4000" y="-127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100 p-values when null is </a:t>
            </a:r>
            <a:r>
              <a:rPr lang="en-US" b="1" dirty="0">
                <a:solidFill>
                  <a:srgbClr val="FF6666"/>
                </a:solidFill>
                <a:latin typeface="Lato" charset="0"/>
                <a:ea typeface="Lato" charset="0"/>
                <a:cs typeface="Lato" charset="0"/>
              </a:rPr>
              <a:t>false</a:t>
            </a:r>
            <a:r>
              <a:rPr lang="en-US" dirty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: 47% false negatives using t-test (𝛂 = .</a:t>
            </a:r>
            <a:r>
              <a:rPr lang="en-US" dirty="0" smtClean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05)</a:t>
            </a:r>
            <a:endParaRPr lang="en-US" dirty="0">
              <a:solidFill>
                <a:prstClr val="white"/>
              </a:solidFill>
              <a:latin typeface="Lato" charset="0"/>
              <a:ea typeface="Lato" charset="0"/>
              <a:cs typeface="Lato" charset="0"/>
            </a:endParaRPr>
          </a:p>
          <a:p>
            <a:endParaRPr lang="en-US" dirty="0">
              <a:solidFill>
                <a:prstClr val="black"/>
              </a:solidFill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3900" y="634301"/>
            <a:ext cx="3721100" cy="419100"/>
          </a:xfrm>
          <a:prstGeom prst="rect">
            <a:avLst/>
          </a:prstGeom>
        </p:spPr>
      </p:pic>
      <p:sp>
        <p:nvSpPr>
          <p:cNvPr id="5" name="Cloud Callout 4"/>
          <p:cNvSpPr/>
          <p:nvPr/>
        </p:nvSpPr>
        <p:spPr>
          <a:xfrm>
            <a:off x="3294380" y="1206500"/>
            <a:ext cx="6332220" cy="1464782"/>
          </a:xfrm>
          <a:prstGeom prst="cloudCallout">
            <a:avLst>
              <a:gd name="adj1" fmla="val 51803"/>
              <a:gd name="adj2" fmla="val 80882"/>
            </a:avLst>
          </a:prstGeom>
          <a:solidFill>
            <a:schemeClr val="bg1"/>
          </a:solidFill>
          <a:ln w="25400">
            <a:solidFill>
              <a:srgbClr val="FF66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3200" b="1" dirty="0">
                <a:solidFill>
                  <a:srgbClr val="FF6666"/>
                </a:solidFill>
                <a:latin typeface="Lobster Two"/>
                <a:cs typeface="Lobster Two"/>
              </a:rPr>
              <a:t>Flip side (1 −𝛃):</a:t>
            </a:r>
          </a:p>
          <a:p>
            <a:pPr algn="ctr"/>
            <a:r>
              <a:rPr lang="en-US" sz="3200" b="1" dirty="0">
                <a:solidFill>
                  <a:srgbClr val="FF6666"/>
                </a:solidFill>
                <a:latin typeface="Lobster Two"/>
                <a:cs typeface="Lobster Two"/>
              </a:rPr>
              <a:t>53% true positives</a:t>
            </a:r>
          </a:p>
        </p:txBody>
      </p:sp>
    </p:spTree>
    <p:extLst>
      <p:ext uri="{BB962C8B-B14F-4D97-AF65-F5344CB8AC3E}">
        <p14:creationId xmlns:p14="http://schemas.microsoft.com/office/powerpoint/2010/main" val="1277522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II </a:t>
            </a:r>
            <a:r>
              <a:rPr lang="en-US" dirty="0"/>
              <a:t>e</a:t>
            </a:r>
            <a:r>
              <a:rPr lang="en-US" dirty="0" smtClean="0"/>
              <a:t>rrors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one(s) that got away…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-8415" b="-84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3700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≈ 50% true positives seems low…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Only about half of our true effects would be detected in our study</a:t>
            </a:r>
          </a:p>
          <a:p>
            <a:r>
              <a:rPr lang="en-US" dirty="0" smtClean="0"/>
              <a:t>Why?</a:t>
            </a:r>
          </a:p>
          <a:p>
            <a:r>
              <a:rPr lang="en-US" dirty="0" smtClean="0"/>
              <a:t>Perhaps we lacked statistical power!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3270" b="32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33125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Power is the probability of correctly rejecting a false null hypothesis (i.e., true positive)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Suppose we wish to test </a:t>
            </a:r>
            <a:r>
              <a:rPr lang="en-US" dirty="0"/>
              <a:t>(α = .</a:t>
            </a:r>
            <a:r>
              <a:rPr lang="en-US" dirty="0" smtClean="0"/>
              <a:t>025, 1-tailed):</a:t>
            </a:r>
          </a:p>
          <a:p>
            <a:pPr lvl="1"/>
            <a:r>
              <a:rPr lang="en-US" dirty="0" smtClean="0"/>
              <a:t>H</a:t>
            </a:r>
            <a:r>
              <a:rPr lang="en-US" baseline="-25000" dirty="0" smtClean="0"/>
              <a:t>0</a:t>
            </a:r>
            <a:r>
              <a:rPr lang="en-US" dirty="0" smtClean="0"/>
              <a:t>: μ ≤ 100</a:t>
            </a:r>
          </a:p>
          <a:p>
            <a:pPr lvl="1"/>
            <a:r>
              <a:rPr lang="en-US" dirty="0" smtClean="0"/>
              <a:t>H</a:t>
            </a:r>
            <a:r>
              <a:rPr lang="en-US" baseline="-25000" dirty="0" smtClean="0"/>
              <a:t>1</a:t>
            </a:r>
            <a:r>
              <a:rPr lang="en-US" dirty="0" smtClean="0"/>
              <a:t>: </a:t>
            </a:r>
            <a:r>
              <a:rPr lang="en-US" dirty="0"/>
              <a:t>μ &gt;</a:t>
            </a:r>
            <a:r>
              <a:rPr lang="en-US" dirty="0" smtClean="0"/>
              <a:t> 100</a:t>
            </a:r>
          </a:p>
          <a:p>
            <a:r>
              <a:rPr lang="en-US" dirty="0" smtClean="0"/>
              <a:t>Let’s use the same sample of n=25 aspiring astronauts (we know </a:t>
            </a:r>
            <a:r>
              <a:rPr lang="en-US" dirty="0" err="1" smtClean="0"/>
              <a:t>σ</a:t>
            </a:r>
            <a:r>
              <a:rPr lang="en-US" dirty="0" smtClean="0"/>
              <a:t> = 15) </a:t>
            </a:r>
          </a:p>
          <a:p>
            <a:r>
              <a:rPr lang="en-US" dirty="0" smtClean="0"/>
              <a:t>First, what is β?</a:t>
            </a:r>
          </a:p>
          <a:p>
            <a:pPr lvl="1"/>
            <a:endParaRPr lang="en-US" dirty="0" smtClean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4197201" y="2290766"/>
          <a:ext cx="3378047" cy="4191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8" name="Equation" r:id="rId3" imgW="1739900" imgH="215900" progId="Equation.3">
                  <p:embed/>
                </p:oleObj>
              </mc:Choice>
              <mc:Fallback>
                <p:oleObj name="Equation" r:id="rId3" imgW="17399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97201" y="2290766"/>
                        <a:ext cx="3378047" cy="4191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192587" y="5562827"/>
          <a:ext cx="38227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9" name="Equation" r:id="rId5" imgW="1968500" imgH="215900" progId="Equation.3">
                  <p:embed/>
                </p:oleObj>
              </mc:Choice>
              <mc:Fallback>
                <p:oleObj name="Equation" r:id="rId5" imgW="19685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92587" y="5562827"/>
                        <a:ext cx="3822700" cy="419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0131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6313" y="481264"/>
            <a:ext cx="7772400" cy="4081212"/>
          </a:xfrm>
        </p:spPr>
        <p:txBody>
          <a:bodyPr anchor="ctr" anchorCtr="0">
            <a:normAutofit/>
          </a:bodyPr>
          <a:lstStyle/>
          <a:p>
            <a:pPr algn="ctr"/>
            <a:r>
              <a:rPr lang="en-US" sz="4400" cap="none" dirty="0">
                <a:solidFill>
                  <a:schemeClr val="tx1"/>
                </a:solidFill>
              </a:rPr>
              <a:t>When the null hypothesis is </a:t>
            </a:r>
            <a:r>
              <a:rPr lang="en-US" sz="4400" cap="none" dirty="0">
                <a:solidFill>
                  <a:srgbClr val="FF6666"/>
                </a:solidFill>
              </a:rPr>
              <a:t>true</a:t>
            </a:r>
            <a:endParaRPr lang="en-US" sz="4400" dirty="0">
              <a:solidFill>
                <a:srgbClr val="FF6666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  <a:latin typeface="Lobster Two"/>
                <a:cs typeface="Lobster Two"/>
              </a:rPr>
              <a:t>1-sample t-test</a:t>
            </a:r>
          </a:p>
          <a:p>
            <a:pPr algn="ctr"/>
            <a:r>
              <a:rPr lang="en-US" sz="5400" dirty="0">
                <a:solidFill>
                  <a:schemeClr val="tx1"/>
                </a:solidFill>
                <a:latin typeface="Lobster Two"/>
                <a:cs typeface="Lobster Two"/>
              </a:rPr>
              <a:t>n = 25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500" y="3853751"/>
            <a:ext cx="28321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836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</a:t>
            </a:r>
            <a:r>
              <a:rPr lang="en-US" dirty="0" smtClean="0"/>
              <a:t>do a one-tailed t-test…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FF6666"/>
                </a:solidFill>
                <a:latin typeface="Courier New"/>
                <a:cs typeface="Courier New"/>
              </a:rPr>
              <a:t>&gt; aat_1 &lt;- </a:t>
            </a:r>
            <a:r>
              <a:rPr lang="en-US" sz="1800" b="1" dirty="0" err="1">
                <a:solidFill>
                  <a:srgbClr val="FF6666"/>
                </a:solidFill>
                <a:latin typeface="Courier New"/>
                <a:cs typeface="Courier New"/>
              </a:rPr>
              <a:t>t.test</a:t>
            </a:r>
            <a:r>
              <a:rPr lang="en-US" sz="1800" b="1" dirty="0">
                <a:solidFill>
                  <a:srgbClr val="FF6666"/>
                </a:solidFill>
                <a:latin typeface="Courier New"/>
                <a:cs typeface="Courier New"/>
              </a:rPr>
              <a:t>(</a:t>
            </a:r>
            <a:r>
              <a:rPr lang="en-US" sz="1800" b="1" dirty="0" err="1">
                <a:solidFill>
                  <a:srgbClr val="FF6666"/>
                </a:solidFill>
                <a:latin typeface="Courier New"/>
                <a:cs typeface="Courier New"/>
              </a:rPr>
              <a:t>iq_aa</a:t>
            </a:r>
            <a:r>
              <a:rPr lang="en-US" sz="1800" b="1" dirty="0">
                <a:solidFill>
                  <a:srgbClr val="FF6666"/>
                </a:solidFill>
                <a:latin typeface="Courier New"/>
                <a:cs typeface="Courier New"/>
              </a:rPr>
              <a:t>, mu = 100, alternative = c("greater"))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FF6666"/>
                </a:solidFill>
                <a:latin typeface="Courier New"/>
                <a:cs typeface="Courier New"/>
              </a:rPr>
              <a:t>&gt; aat_1</a:t>
            </a:r>
          </a:p>
          <a:p>
            <a:pPr marL="0" indent="0">
              <a:buNone/>
            </a:pPr>
            <a:endParaRPr lang="en-US" sz="1800" b="1" dirty="0">
              <a:solidFill>
                <a:srgbClr val="66A7B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66A7B9"/>
                </a:solidFill>
                <a:latin typeface="Courier New"/>
                <a:cs typeface="Courier New"/>
              </a:rPr>
              <a:t>	</a:t>
            </a:r>
            <a:r>
              <a:rPr lang="en-US" sz="1800" b="1" dirty="0">
                <a:latin typeface="Courier New"/>
                <a:cs typeface="Courier New"/>
              </a:rPr>
              <a:t>One Sample t-test</a:t>
            </a:r>
          </a:p>
          <a:p>
            <a:pPr marL="0" indent="0">
              <a:buNone/>
            </a:pPr>
            <a:endParaRPr lang="en-US" sz="18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1" dirty="0">
                <a:latin typeface="Courier New"/>
                <a:cs typeface="Courier New"/>
              </a:rPr>
              <a:t>data:  </a:t>
            </a:r>
            <a:r>
              <a:rPr lang="en-US" sz="1800" b="1" dirty="0" err="1">
                <a:latin typeface="Courier New"/>
                <a:cs typeface="Courier New"/>
              </a:rPr>
              <a:t>iq_aa</a:t>
            </a:r>
            <a:endParaRPr lang="en-US" sz="18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1" dirty="0">
                <a:latin typeface="Courier New"/>
                <a:cs typeface="Courier New"/>
              </a:rPr>
              <a:t>t = 1.9227, </a:t>
            </a:r>
            <a:r>
              <a:rPr lang="en-US" sz="1800" b="1" dirty="0" err="1">
                <a:latin typeface="Courier New"/>
                <a:cs typeface="Courier New"/>
              </a:rPr>
              <a:t>df</a:t>
            </a:r>
            <a:r>
              <a:rPr lang="en-US" sz="1800" b="1" dirty="0">
                <a:latin typeface="Courier New"/>
                <a:cs typeface="Courier New"/>
              </a:rPr>
              <a:t> = 24, p-value = 0.03323</a:t>
            </a:r>
          </a:p>
          <a:p>
            <a:pPr marL="0" indent="0">
              <a:buNone/>
            </a:pPr>
            <a:r>
              <a:rPr lang="en-US" sz="1800" b="1" dirty="0">
                <a:latin typeface="Courier New"/>
                <a:cs typeface="Courier New"/>
              </a:rPr>
              <a:t>alternative hypothesis: true mean is greater than 100</a:t>
            </a:r>
          </a:p>
          <a:p>
            <a:pPr marL="0" indent="0">
              <a:buNone/>
            </a:pPr>
            <a:r>
              <a:rPr lang="en-US" sz="1800" b="1" dirty="0">
                <a:latin typeface="Courier New"/>
                <a:cs typeface="Courier New"/>
              </a:rPr>
              <a:t>95 percent confidence interval:</a:t>
            </a:r>
          </a:p>
          <a:p>
            <a:pPr marL="0" indent="0">
              <a:buNone/>
            </a:pPr>
            <a:r>
              <a:rPr lang="en-US" sz="1800" b="1" dirty="0">
                <a:latin typeface="Courier New"/>
                <a:cs typeface="Courier New"/>
              </a:rPr>
              <a:t> 100.5509      </a:t>
            </a:r>
            <a:r>
              <a:rPr lang="en-US" sz="1800" b="1" dirty="0" err="1">
                <a:latin typeface="Courier New"/>
                <a:cs typeface="Courier New"/>
              </a:rPr>
              <a:t>Inf</a:t>
            </a:r>
            <a:endParaRPr lang="en-US" sz="18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800" b="1" dirty="0">
                <a:latin typeface="Courier New"/>
                <a:cs typeface="Courier New"/>
              </a:rPr>
              <a:t>sample estimates:</a:t>
            </a:r>
          </a:p>
          <a:p>
            <a:pPr marL="0" indent="0">
              <a:buNone/>
            </a:pPr>
            <a:r>
              <a:rPr lang="en-US" sz="1800" b="1" dirty="0">
                <a:latin typeface="Courier New"/>
                <a:cs typeface="Courier New"/>
              </a:rPr>
              <a:t>mean of x </a:t>
            </a:r>
          </a:p>
          <a:p>
            <a:pPr marL="0" indent="0">
              <a:buNone/>
            </a:pPr>
            <a:r>
              <a:rPr lang="en-US" sz="1800" b="1" dirty="0">
                <a:latin typeface="Courier New"/>
                <a:cs typeface="Courier New"/>
              </a:rPr>
              <a:t>      105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4880" y="4876800"/>
            <a:ext cx="1313121" cy="1981200"/>
          </a:xfrm>
          <a:prstGeom prst="rect">
            <a:avLst/>
          </a:prstGeom>
        </p:spPr>
      </p:pic>
      <p:sp>
        <p:nvSpPr>
          <p:cNvPr id="5" name="16-Point Star 4"/>
          <p:cNvSpPr/>
          <p:nvPr/>
        </p:nvSpPr>
        <p:spPr>
          <a:xfrm rot="20151352">
            <a:off x="8486415" y="2029053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latin typeface="Lobster Two"/>
                <a:cs typeface="Lobster Two"/>
              </a:rPr>
              <a:t>One-tailed test</a:t>
            </a:r>
          </a:p>
        </p:txBody>
      </p:sp>
    </p:spTree>
    <p:extLst>
      <p:ext uri="{BB962C8B-B14F-4D97-AF65-F5344CB8AC3E}">
        <p14:creationId xmlns:p14="http://schemas.microsoft.com/office/powerpoint/2010/main" val="3975520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4880" y="4902200"/>
            <a:ext cx="1313121" cy="198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the null is true…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test statistic </a:t>
            </a:r>
            <a:r>
              <a:rPr lang="en-US" dirty="0" smtClean="0"/>
              <a:t>under the null will </a:t>
            </a:r>
            <a:r>
              <a:rPr lang="en-US" dirty="0"/>
              <a:t>have a central t distribution </a:t>
            </a:r>
            <a:r>
              <a:rPr lang="en-US" dirty="0" smtClean="0"/>
              <a:t>with ν = </a:t>
            </a:r>
            <a:r>
              <a:rPr lang="en-US" dirty="0"/>
              <a:t>n − 1 = 24 degrees of freedom. </a:t>
            </a:r>
          </a:p>
          <a:p>
            <a:r>
              <a:rPr lang="en-US" dirty="0"/>
              <a:t>The (one-tailed) critical value will </a:t>
            </a:r>
            <a:r>
              <a:rPr lang="en-US" dirty="0" smtClean="0"/>
              <a:t>be: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s-ES_tradnl" b="1" dirty="0">
                <a:solidFill>
                  <a:srgbClr val="FF6666"/>
                </a:solidFill>
                <a:latin typeface="Courier New"/>
                <a:cs typeface="Courier New"/>
              </a:rPr>
              <a:t>&gt; </a:t>
            </a:r>
            <a:r>
              <a:rPr lang="es-ES_tradnl" b="1" dirty="0" err="1">
                <a:solidFill>
                  <a:srgbClr val="FF6666"/>
                </a:solidFill>
                <a:latin typeface="Courier New"/>
                <a:cs typeface="Courier New"/>
              </a:rPr>
              <a:t>qt</a:t>
            </a:r>
            <a:r>
              <a:rPr lang="es-ES_tradnl" b="1" dirty="0">
                <a:solidFill>
                  <a:srgbClr val="FF6666"/>
                </a:solidFill>
                <a:latin typeface="Courier New"/>
                <a:cs typeface="Courier New"/>
              </a:rPr>
              <a:t>(.95, 24) # </a:t>
            </a:r>
            <a:r>
              <a:rPr lang="es-ES_tradnl" b="1" dirty="0" err="1">
                <a:solidFill>
                  <a:srgbClr val="FF6666"/>
                </a:solidFill>
                <a:latin typeface="Courier New"/>
                <a:cs typeface="Courier New"/>
              </a:rPr>
              <a:t>t</a:t>
            </a:r>
            <a:r>
              <a:rPr lang="es-ES_tradnl" b="1" baseline="-25000" dirty="0" err="1">
                <a:solidFill>
                  <a:srgbClr val="FF6666"/>
                </a:solidFill>
                <a:latin typeface="Courier New"/>
                <a:cs typeface="Courier New"/>
              </a:rPr>
              <a:t>critical</a:t>
            </a:r>
            <a:r>
              <a:rPr lang="es-ES_tradnl" b="1" dirty="0">
                <a:solidFill>
                  <a:srgbClr val="FF6666"/>
                </a:solidFill>
                <a:latin typeface="Courier New"/>
                <a:cs typeface="Courier New"/>
              </a:rPr>
              <a:t>, </a:t>
            </a:r>
            <a:r>
              <a:rPr lang="es-ES_tradnl" b="1" dirty="0" err="1">
                <a:solidFill>
                  <a:srgbClr val="FF6666"/>
                </a:solidFill>
                <a:latin typeface="Courier New"/>
                <a:cs typeface="Courier New"/>
              </a:rPr>
              <a:t>null</a:t>
            </a:r>
            <a:r>
              <a:rPr lang="es-ES_tradnl" b="1" dirty="0">
                <a:solidFill>
                  <a:srgbClr val="FF6666"/>
                </a:solidFill>
                <a:latin typeface="Courier New"/>
                <a:cs typeface="Courier New"/>
              </a:rPr>
              <a:t> </a:t>
            </a:r>
            <a:r>
              <a:rPr lang="es-ES_tradnl" b="1" dirty="0" err="1" smtClean="0">
                <a:solidFill>
                  <a:srgbClr val="FF6666"/>
                </a:solidFill>
                <a:latin typeface="Courier New"/>
                <a:cs typeface="Courier New"/>
              </a:rPr>
              <a:t>dist</a:t>
            </a:r>
            <a:endParaRPr lang="es-ES_tradnl" b="1" dirty="0">
              <a:solidFill>
                <a:srgbClr val="FF6666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s-ES_tradnl" b="1" dirty="0">
                <a:latin typeface="Courier New"/>
                <a:cs typeface="Courier New"/>
              </a:rPr>
              <a:t>[1] </a:t>
            </a:r>
            <a:r>
              <a:rPr lang="es-ES_tradnl" b="1" dirty="0" smtClean="0">
                <a:latin typeface="Courier New"/>
                <a:cs typeface="Courier New"/>
              </a:rPr>
              <a:t>1.710882</a:t>
            </a:r>
          </a:p>
          <a:p>
            <a:pPr marL="0" indent="0">
              <a:buNone/>
            </a:pPr>
            <a:endParaRPr lang="es-ES_tradnl" b="1" dirty="0" smtClean="0">
              <a:latin typeface="Courier New"/>
              <a:cs typeface="Courier New"/>
            </a:endParaRPr>
          </a:p>
          <a:p>
            <a:pPr>
              <a:lnSpc>
                <a:spcPct val="150000"/>
              </a:lnSpc>
            </a:pPr>
            <a:r>
              <a:rPr lang="en-US" dirty="0"/>
              <a:t>P(false positive) = 𝝰 = Type I </a:t>
            </a:r>
            <a:r>
              <a:rPr lang="en-US" dirty="0" smtClean="0"/>
              <a:t>error rate = .05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6666"/>
                </a:solidFill>
              </a:rPr>
              <a:t>P(false negative) = 𝛃 = Type II </a:t>
            </a:r>
            <a:r>
              <a:rPr lang="en-US" dirty="0" smtClean="0">
                <a:solidFill>
                  <a:srgbClr val="FF6666"/>
                </a:solidFill>
              </a:rPr>
              <a:t>error = ?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solidFill>
                  <a:srgbClr val="FF6666"/>
                </a:solidFill>
              </a:rPr>
              <a:t>P(true positive) = 1 − 𝛃 = power = ?</a:t>
            </a:r>
            <a:endParaRPr lang="en-US" dirty="0">
              <a:solidFill>
                <a:srgbClr val="FF6666"/>
              </a:solidFill>
            </a:endParaRPr>
          </a:p>
        </p:txBody>
      </p:sp>
      <p:sp>
        <p:nvSpPr>
          <p:cNvPr id="5" name="16-Point Star 4"/>
          <p:cNvSpPr/>
          <p:nvPr/>
        </p:nvSpPr>
        <p:spPr>
          <a:xfrm rot="20151352">
            <a:off x="8283216" y="2126690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latin typeface="Lobster Two"/>
                <a:cs typeface="Lobster Two"/>
              </a:rPr>
              <a:t>One-tailed test</a:t>
            </a:r>
          </a:p>
        </p:txBody>
      </p:sp>
    </p:spTree>
    <p:extLst>
      <p:ext uri="{BB962C8B-B14F-4D97-AF65-F5344CB8AC3E}">
        <p14:creationId xmlns:p14="http://schemas.microsoft.com/office/powerpoint/2010/main" val="317965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ne_tailed_alt-1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00" y="2884714"/>
            <a:ext cx="5920014" cy="39732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Dueling distributions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a one-tailed test, we have two dueling hypothetical distributions:</a:t>
            </a:r>
          </a:p>
          <a:p>
            <a:pPr lvl="1"/>
            <a:r>
              <a:rPr lang="en-US" dirty="0" smtClean="0"/>
              <a:t>The null distribution, centered at µ</a:t>
            </a:r>
            <a:r>
              <a:rPr lang="en-US" baseline="-25000" dirty="0" smtClean="0"/>
              <a:t>0</a:t>
            </a:r>
            <a:endParaRPr lang="en-US" dirty="0" smtClean="0"/>
          </a:p>
          <a:p>
            <a:pPr lvl="1"/>
            <a:r>
              <a:rPr lang="en-US" dirty="0" smtClean="0"/>
              <a:t>The alternative distribution, centered around some specific or unspecified other mean (higher or lower?) µ</a:t>
            </a:r>
            <a:r>
              <a:rPr lang="en-US" baseline="-25000" dirty="0" smtClean="0"/>
              <a:t>1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31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𝛃 (and 1 − 𝛃)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to know exact </a:t>
            </a:r>
            <a:r>
              <a:rPr lang="en-US" b="1" dirty="0">
                <a:solidFill>
                  <a:srgbClr val="FF6666"/>
                </a:solidFill>
                <a:latin typeface="Lobster Two"/>
                <a:cs typeface="Lobster Two"/>
              </a:rPr>
              <a:t>null </a:t>
            </a:r>
            <a:r>
              <a:rPr lang="en-US" dirty="0" smtClean="0"/>
              <a:t>distribution (just as with NHST)</a:t>
            </a:r>
          </a:p>
          <a:p>
            <a:r>
              <a:rPr lang="en-US" dirty="0" smtClean="0"/>
              <a:t>Also need to know exact </a:t>
            </a:r>
            <a:r>
              <a:rPr lang="en-US" b="1" dirty="0" smtClean="0">
                <a:solidFill>
                  <a:srgbClr val="FF6666"/>
                </a:solidFill>
                <a:latin typeface="Lobster Two"/>
                <a:cs typeface="Lobster Two"/>
              </a:rPr>
              <a:t>alternative</a:t>
            </a:r>
            <a:r>
              <a:rPr lang="en-US" dirty="0" smtClean="0"/>
              <a:t> distribution </a:t>
            </a:r>
            <a:r>
              <a:rPr lang="en-US" dirty="0"/>
              <a:t>of the test </a:t>
            </a:r>
            <a:r>
              <a:rPr lang="en-US" dirty="0" smtClean="0"/>
              <a:t>statistic</a:t>
            </a:r>
          </a:p>
          <a:p>
            <a:pPr lvl="1"/>
            <a:r>
              <a:rPr lang="en-US" dirty="0"/>
              <a:t>O</a:t>
            </a:r>
            <a:r>
              <a:rPr lang="en-US" dirty="0" smtClean="0"/>
              <a:t>ften </a:t>
            </a:r>
            <a:r>
              <a:rPr lang="en-US" dirty="0"/>
              <a:t>requires some specialized statistical </a:t>
            </a:r>
            <a:r>
              <a:rPr lang="en-US" dirty="0" smtClean="0"/>
              <a:t>knowledge </a:t>
            </a:r>
            <a:endParaRPr lang="en-US" dirty="0"/>
          </a:p>
          <a:p>
            <a:r>
              <a:rPr lang="en-US" dirty="0"/>
              <a:t>In general, it is much more likely that expressions for the null distribution of the test statistic will be available than expressions for the non-null distribution.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17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 student’s </a:t>
            </a:r>
            <a:r>
              <a:rPr lang="en-US" i="1" dirty="0" smtClean="0"/>
              <a:t>t</a:t>
            </a:r>
            <a:r>
              <a:rPr lang="en-US" dirty="0" smtClean="0"/>
              <a:t>-distribution</a:t>
            </a:r>
            <a:endParaRPr lang="en-US" dirty="0"/>
          </a:p>
        </p:txBody>
      </p:sp>
      <p:pic>
        <p:nvPicPr>
          <p:cNvPr id="5" name="Picture 4" descr="t_family-1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301750"/>
            <a:ext cx="8890000" cy="555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44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5-11-13 at 4.30.2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730040"/>
            <a:ext cx="9144000" cy="5721561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2799080" y="2794000"/>
            <a:ext cx="0" cy="500380"/>
          </a:xfrm>
          <a:prstGeom prst="line">
            <a:avLst/>
          </a:prstGeom>
          <a:ln w="50800">
            <a:solidFill>
              <a:srgbClr val="FF6666"/>
            </a:solidFill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1795780" y="6240780"/>
            <a:ext cx="0" cy="461010"/>
          </a:xfrm>
          <a:prstGeom prst="line">
            <a:avLst/>
          </a:prstGeom>
          <a:ln w="50800">
            <a:solidFill>
              <a:srgbClr val="FF6666"/>
            </a:solidFill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94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Central t-distribution (</a:t>
            </a:r>
            <a:r>
              <a:rPr lang="en-US" sz="3200" dirty="0" err="1"/>
              <a:t>ν</a:t>
            </a:r>
            <a:r>
              <a:rPr lang="en-US" sz="3200" dirty="0"/>
              <a:t>= degrees of freedom)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𝝳 </a:t>
            </a:r>
            <a:r>
              <a:rPr lang="en-US" dirty="0"/>
              <a:t>= </a:t>
            </a:r>
            <a:r>
              <a:rPr lang="en-US" dirty="0" smtClean="0"/>
              <a:t>0</a:t>
            </a:r>
            <a:endParaRPr lang="en-US" dirty="0"/>
          </a:p>
          <a:p>
            <a:r>
              <a:rPr lang="en-US" dirty="0" smtClean="0"/>
              <a:t>Mean = 0 </a:t>
            </a:r>
            <a:endParaRPr lang="en-US" dirty="0"/>
          </a:p>
          <a:p>
            <a:r>
              <a:rPr lang="en-US" dirty="0"/>
              <a:t>V</a:t>
            </a:r>
            <a:r>
              <a:rPr lang="en-US" dirty="0" smtClean="0"/>
              <a:t>ariance </a:t>
            </a:r>
            <a:r>
              <a:rPr lang="en-US" dirty="0"/>
              <a:t>slightly </a:t>
            </a:r>
            <a:r>
              <a:rPr lang="en-US" dirty="0" smtClean="0"/>
              <a:t>&gt; </a:t>
            </a:r>
            <a:r>
              <a:rPr lang="en-US" dirty="0"/>
              <a:t>than </a:t>
            </a:r>
            <a:r>
              <a:rPr lang="en-US" dirty="0" smtClean="0"/>
              <a:t>N(0, 1) </a:t>
            </a:r>
            <a:endParaRPr lang="en-US" dirty="0"/>
          </a:p>
          <a:p>
            <a:r>
              <a:rPr lang="en-US" dirty="0" smtClean="0"/>
              <a:t>Kurtosis (biased) </a:t>
            </a:r>
            <a:r>
              <a:rPr lang="en-US" dirty="0"/>
              <a:t>is </a:t>
            </a:r>
            <a:r>
              <a:rPr lang="en-US" dirty="0" smtClean="0"/>
              <a:t>&gt; 3</a:t>
            </a:r>
            <a:endParaRPr lang="en-US" dirty="0"/>
          </a:p>
          <a:p>
            <a:r>
              <a:rPr lang="en-US" dirty="0" smtClean="0"/>
              <a:t>Symmetric</a:t>
            </a:r>
            <a:endParaRPr lang="en-US" dirty="0"/>
          </a:p>
          <a:p>
            <a:endParaRPr lang="en-US" dirty="0"/>
          </a:p>
        </p:txBody>
      </p:sp>
      <p:pic>
        <p:nvPicPr>
          <p:cNvPr id="6" name="Content Placeholder 5" descr="noncentralt-2.png"/>
          <p:cNvPicPr>
            <a:picLocks noGrp="1" noChangeAspect="1"/>
          </p:cNvPicPr>
          <p:nvPr>
            <p:ph sz="half" idx="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1781" b="-317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3163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Noncentral</a:t>
            </a:r>
            <a:r>
              <a:rPr lang="en-US" sz="3200" dirty="0"/>
              <a:t> t distribution (</a:t>
            </a:r>
            <a:r>
              <a:rPr lang="en-US" sz="3200" dirty="0" err="1"/>
              <a:t>ν</a:t>
            </a:r>
            <a:r>
              <a:rPr lang="en-US" sz="3200" dirty="0"/>
              <a:t>= degrees of freedom)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𝝳 </a:t>
            </a:r>
            <a:r>
              <a:rPr lang="en-US" dirty="0" smtClean="0"/>
              <a:t>≠ 0</a:t>
            </a:r>
          </a:p>
          <a:p>
            <a:r>
              <a:rPr lang="en-US" dirty="0" smtClean="0"/>
              <a:t>Asymmetric: skewed </a:t>
            </a:r>
            <a:r>
              <a:rPr lang="en-US" dirty="0"/>
              <a:t>in the </a:t>
            </a:r>
            <a:r>
              <a:rPr lang="en-US" dirty="0" smtClean="0"/>
              <a:t>direction </a:t>
            </a:r>
            <a:r>
              <a:rPr lang="en-US" dirty="0"/>
              <a:t>of </a:t>
            </a:r>
            <a:r>
              <a:rPr lang="en-US" dirty="0" smtClean="0"/>
              <a:t>𝝳</a:t>
            </a:r>
            <a:endParaRPr lang="en-US" dirty="0"/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3657601"/>
            <a:ext cx="4028172" cy="811591"/>
          </a:xfrm>
          <a:prstGeom prst="rect">
            <a:avLst/>
          </a:prstGeom>
        </p:spPr>
      </p:pic>
      <p:pic>
        <p:nvPicPr>
          <p:cNvPr id="5" name="Content Placeholder 4" descr="noncentralt-1.png"/>
          <p:cNvPicPr>
            <a:picLocks noGrp="1" noChangeAspect="1"/>
          </p:cNvPicPr>
          <p:nvPr>
            <p:ph sz="half" idx="2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1781" b="-317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1094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oncentralt-3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26572"/>
            <a:ext cx="9144000" cy="6531429"/>
          </a:xfrm>
          <a:prstGeom prst="rect">
            <a:avLst/>
          </a:prstGeom>
        </p:spPr>
      </p:pic>
      <p:sp>
        <p:nvSpPr>
          <p:cNvPr id="3" name="16-Point Star 2"/>
          <p:cNvSpPr/>
          <p:nvPr/>
        </p:nvSpPr>
        <p:spPr>
          <a:xfrm rot="20151352">
            <a:off x="8486416" y="466953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latin typeface="Lobster Two"/>
                <a:cs typeface="Lobster Two"/>
              </a:rPr>
              <a:t>One-tailed test</a:t>
            </a:r>
          </a:p>
        </p:txBody>
      </p:sp>
    </p:spTree>
    <p:extLst>
      <p:ext uri="{BB962C8B-B14F-4D97-AF65-F5344CB8AC3E}">
        <p14:creationId xmlns:p14="http://schemas.microsoft.com/office/powerpoint/2010/main" val="271792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calculate the </a:t>
            </a:r>
            <a:r>
              <a:rPr lang="en-US" dirty="0" err="1" smtClean="0"/>
              <a:t>ncp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noncentrality</a:t>
            </a:r>
            <a:r>
              <a:rPr lang="en-US" dirty="0" smtClean="0"/>
              <a:t> parameter (</a:t>
            </a:r>
            <a:r>
              <a:rPr lang="en-US" dirty="0" err="1" smtClean="0"/>
              <a:t>ncp</a:t>
            </a:r>
            <a:r>
              <a:rPr lang="en-US" dirty="0" smtClean="0"/>
              <a:t>) is defined as: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Where </a:t>
            </a:r>
            <a:r>
              <a:rPr lang="en-US" i="1" dirty="0" err="1" smtClean="0"/>
              <a:t>E</a:t>
            </a:r>
            <a:r>
              <a:rPr lang="en-US" i="1" baseline="-25000" dirty="0" err="1" smtClean="0"/>
              <a:t>s</a:t>
            </a:r>
            <a:r>
              <a:rPr lang="en-US" dirty="0" smtClean="0"/>
              <a:t> is the standardized measure of effect size…how do we calculate this?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8100" y="2584450"/>
            <a:ext cx="1955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855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0" y="-12700"/>
            <a:ext cx="9666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Differences between population mean and sample mean (100 samples) when null is </a:t>
            </a:r>
            <a:r>
              <a:rPr lang="en-US" b="1" dirty="0">
                <a:solidFill>
                  <a:srgbClr val="FF6666"/>
                </a:solidFill>
                <a:latin typeface="Lato" charset="0"/>
                <a:ea typeface="Lato" charset="0"/>
                <a:cs typeface="Lato" charset="0"/>
              </a:rPr>
              <a:t>true</a:t>
            </a:r>
          </a:p>
        </p:txBody>
      </p:sp>
      <p:pic>
        <p:nvPicPr>
          <p:cNvPr id="4" name="Picture 3" descr="null_1samp_t-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81002"/>
            <a:ext cx="9144000" cy="65314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8100" y="627951"/>
            <a:ext cx="28321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3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16-Point Star 6"/>
          <p:cNvSpPr/>
          <p:nvPr/>
        </p:nvSpPr>
        <p:spPr>
          <a:xfrm rot="20151352">
            <a:off x="9529630" y="921742"/>
            <a:ext cx="1044464" cy="1077842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endParaRPr lang="en-US" sz="2400" dirty="0">
              <a:latin typeface="Lobster Two"/>
              <a:cs typeface="Lobster Two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size for </a:t>
            </a:r>
            <a:r>
              <a:rPr lang="en-US" i="1" dirty="0" smtClean="0"/>
              <a:t>t-test</a:t>
            </a:r>
            <a:endParaRPr lang="en-US" i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-45623" b="-45623"/>
          <a:stretch>
            <a:fillRect/>
          </a:stretch>
        </p:blipFill>
        <p:spPr/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4880" y="4902200"/>
            <a:ext cx="1313121" cy="1981200"/>
          </a:xfrm>
          <a:prstGeom prst="rect">
            <a:avLst/>
          </a:prstGeom>
        </p:spPr>
      </p:pic>
      <p:sp>
        <p:nvSpPr>
          <p:cNvPr id="5" name="Cloud Callout 4"/>
          <p:cNvSpPr/>
          <p:nvPr/>
        </p:nvSpPr>
        <p:spPr>
          <a:xfrm>
            <a:off x="2260600" y="5613400"/>
            <a:ext cx="6057900" cy="965200"/>
          </a:xfrm>
          <a:prstGeom prst="cloudCallout">
            <a:avLst>
              <a:gd name="adj1" fmla="val 67810"/>
              <a:gd name="adj2" fmla="val -70395"/>
            </a:avLst>
          </a:prstGeom>
          <a:solidFill>
            <a:schemeClr val="bg1"/>
          </a:solidFill>
          <a:ln w="25400">
            <a:solidFill>
              <a:srgbClr val="FF66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solidFill>
                  <a:srgbClr val="FF6666"/>
                </a:solidFill>
                <a:latin typeface="Lobster Two"/>
                <a:cs typeface="Lobster Two"/>
              </a:rPr>
              <a:t>What is </a:t>
            </a:r>
            <a:r>
              <a:rPr lang="en-US" sz="2400" b="1" dirty="0">
                <a:solidFill>
                  <a:srgbClr val="FF6666"/>
                </a:solidFill>
                <a:latin typeface="Lobster Two"/>
                <a:cs typeface="Lobster Two"/>
              </a:rPr>
              <a:t>not</a:t>
            </a:r>
            <a:r>
              <a:rPr lang="en-US" sz="2400" dirty="0">
                <a:solidFill>
                  <a:srgbClr val="FF6666"/>
                </a:solidFill>
                <a:latin typeface="Lobster Two"/>
                <a:cs typeface="Lobster Two"/>
              </a:rPr>
              <a:t> in this formula?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2900" y="584200"/>
            <a:ext cx="23876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94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ig_effect_size-1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26572"/>
            <a:ext cx="9144000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315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ed_effect_size-1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26572"/>
            <a:ext cx="9144000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607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mall_effect_size-1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26572"/>
            <a:ext cx="9144000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69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effect size and </a:t>
            </a:r>
            <a:r>
              <a:rPr lang="en-US" dirty="0" err="1" smtClean="0"/>
              <a:t>ncp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our example, the </a:t>
            </a:r>
            <a:r>
              <a:rPr lang="en-US" dirty="0" err="1" smtClean="0"/>
              <a:t>E</a:t>
            </a:r>
            <a:r>
              <a:rPr lang="en-US" baseline="-25000" dirty="0" err="1" smtClean="0"/>
              <a:t>s</a:t>
            </a:r>
            <a:r>
              <a:rPr lang="en-US" dirty="0" smtClean="0"/>
              <a:t> is defined just by the sample mean, null mean, and the sample </a:t>
            </a:r>
            <a:r>
              <a:rPr lang="en-US" dirty="0" err="1" smtClean="0"/>
              <a:t>s.d.</a:t>
            </a:r>
            <a:r>
              <a:rPr lang="en-US" dirty="0" smtClean="0"/>
              <a:t>, so the </a:t>
            </a:r>
            <a:r>
              <a:rPr lang="en-US" dirty="0" err="1" smtClean="0"/>
              <a:t>ncp</a:t>
            </a:r>
            <a:r>
              <a:rPr lang="en-US" dirty="0" smtClean="0"/>
              <a:t> is: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4880" y="4889500"/>
            <a:ext cx="1313121" cy="1981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100" y="3035300"/>
            <a:ext cx="4495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51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165309" b="-165309"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null and alternative t-distributions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4880" y="4889500"/>
            <a:ext cx="1313121" cy="1981200"/>
          </a:xfrm>
          <a:prstGeom prst="rect">
            <a:avLst/>
          </a:prstGeom>
        </p:spPr>
      </p:pic>
      <p:sp>
        <p:nvSpPr>
          <p:cNvPr id="6" name="Cloud Callout 5"/>
          <p:cNvSpPr/>
          <p:nvPr/>
        </p:nvSpPr>
        <p:spPr>
          <a:xfrm>
            <a:off x="2260600" y="5308600"/>
            <a:ext cx="6057900" cy="1270000"/>
          </a:xfrm>
          <a:prstGeom prst="cloudCallout">
            <a:avLst>
              <a:gd name="adj1" fmla="val 67810"/>
              <a:gd name="adj2" fmla="val -70395"/>
            </a:avLst>
          </a:prstGeom>
          <a:solidFill>
            <a:schemeClr val="bg1"/>
          </a:solidFill>
          <a:ln w="25400">
            <a:solidFill>
              <a:srgbClr val="FF66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solidFill>
                  <a:srgbClr val="FF6666"/>
                </a:solidFill>
                <a:latin typeface="Lobster Two"/>
                <a:cs typeface="Lobster Two"/>
              </a:rPr>
              <a:t>Use alternative distribution to solve for 𝛃</a:t>
            </a:r>
          </a:p>
        </p:txBody>
      </p:sp>
    </p:spTree>
    <p:extLst>
      <p:ext uri="{BB962C8B-B14F-4D97-AF65-F5344CB8AC3E}">
        <p14:creationId xmlns:p14="http://schemas.microsoft.com/office/powerpoint/2010/main" val="350982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POWER: p</a:t>
            </a:r>
            <a:r>
              <a:rPr lang="en-US" dirty="0"/>
              <a:t>(true </a:t>
            </a:r>
            <a:r>
              <a:rPr lang="en-US" dirty="0" smtClean="0"/>
              <a:t>positive) </a:t>
            </a:r>
            <a:r>
              <a:rPr lang="en-US" dirty="0"/>
              <a:t>= 1 − </a:t>
            </a:r>
            <a:r>
              <a:rPr lang="en-US" dirty="0" smtClean="0"/>
              <a:t>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power is the probability of exceeding the rejection point in this </a:t>
            </a:r>
            <a:r>
              <a:rPr lang="en-US" dirty="0" err="1"/>
              <a:t>noncentral</a:t>
            </a:r>
            <a:r>
              <a:rPr lang="en-US" dirty="0"/>
              <a:t> t distribution. 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s-ES_tradnl" b="1" dirty="0" err="1" smtClean="0">
                <a:solidFill>
                  <a:srgbClr val="FF6666"/>
                </a:solidFill>
                <a:latin typeface="Courier New"/>
                <a:cs typeface="Courier New"/>
              </a:rPr>
              <a:t>qt</a:t>
            </a:r>
            <a:r>
              <a:rPr lang="es-ES_tradnl" b="1" dirty="0">
                <a:solidFill>
                  <a:srgbClr val="FF6666"/>
                </a:solidFill>
                <a:latin typeface="Courier New"/>
                <a:cs typeface="Courier New"/>
              </a:rPr>
              <a:t>(.95, 24</a:t>
            </a:r>
            <a:r>
              <a:rPr lang="es-ES_tradnl" b="1" dirty="0" smtClean="0">
                <a:solidFill>
                  <a:srgbClr val="FF6666"/>
                </a:solidFill>
                <a:latin typeface="Courier New"/>
                <a:cs typeface="Courier New"/>
              </a:rPr>
              <a:t>) # </a:t>
            </a:r>
            <a:r>
              <a:rPr lang="es-ES_tradnl" b="1" dirty="0" err="1" smtClean="0">
                <a:solidFill>
                  <a:srgbClr val="FF6666"/>
                </a:solidFill>
                <a:latin typeface="Courier New"/>
                <a:cs typeface="Courier New"/>
              </a:rPr>
              <a:t>t</a:t>
            </a:r>
            <a:r>
              <a:rPr lang="es-ES_tradnl" b="1" baseline="-25000" dirty="0" err="1" smtClean="0">
                <a:solidFill>
                  <a:srgbClr val="FF6666"/>
                </a:solidFill>
                <a:latin typeface="Courier New"/>
                <a:cs typeface="Courier New"/>
              </a:rPr>
              <a:t>critical</a:t>
            </a:r>
            <a:r>
              <a:rPr lang="es-ES_tradnl" b="1" dirty="0" smtClean="0">
                <a:solidFill>
                  <a:srgbClr val="FF6666"/>
                </a:solidFill>
                <a:latin typeface="Courier New"/>
                <a:cs typeface="Courier New"/>
              </a:rPr>
              <a:t>, </a:t>
            </a:r>
            <a:r>
              <a:rPr lang="es-ES_tradnl" b="1" dirty="0" err="1" smtClean="0">
                <a:solidFill>
                  <a:srgbClr val="FF6666"/>
                </a:solidFill>
                <a:latin typeface="Courier New"/>
                <a:cs typeface="Courier New"/>
              </a:rPr>
              <a:t>null</a:t>
            </a:r>
            <a:r>
              <a:rPr lang="es-ES_tradnl" b="1" dirty="0" smtClean="0">
                <a:solidFill>
                  <a:srgbClr val="FF6666"/>
                </a:solidFill>
                <a:latin typeface="Courier New"/>
                <a:cs typeface="Courier New"/>
              </a:rPr>
              <a:t> </a:t>
            </a:r>
            <a:r>
              <a:rPr lang="es-ES_tradnl" b="1" dirty="0" err="1" smtClean="0">
                <a:solidFill>
                  <a:srgbClr val="FF6666"/>
                </a:solidFill>
                <a:latin typeface="Courier New"/>
                <a:cs typeface="Courier New"/>
              </a:rPr>
              <a:t>dist</a:t>
            </a:r>
            <a:endParaRPr lang="es-ES_tradnl" b="1" dirty="0">
              <a:solidFill>
                <a:srgbClr val="FF6666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s-ES_tradnl" b="1" dirty="0">
                <a:latin typeface="Courier New"/>
                <a:cs typeface="Courier New"/>
              </a:rPr>
              <a:t>[1] </a:t>
            </a:r>
            <a:r>
              <a:rPr lang="es-ES_tradnl" b="1" dirty="0" smtClean="0">
                <a:latin typeface="Courier New"/>
                <a:cs typeface="Courier New"/>
              </a:rPr>
              <a:t>1.710882</a:t>
            </a:r>
            <a:endParaRPr lang="en-US" b="1" dirty="0" smtClean="0">
              <a:solidFill>
                <a:srgbClr val="FF6666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b="1" dirty="0" err="1" smtClean="0">
                <a:solidFill>
                  <a:srgbClr val="FF6666"/>
                </a:solidFill>
                <a:latin typeface="Courier New"/>
                <a:cs typeface="Courier New"/>
              </a:rPr>
              <a:t>pt</a:t>
            </a:r>
            <a:r>
              <a:rPr lang="en-US" b="1" dirty="0">
                <a:solidFill>
                  <a:srgbClr val="FF6666"/>
                </a:solidFill>
                <a:latin typeface="Courier New"/>
                <a:cs typeface="Courier New"/>
              </a:rPr>
              <a:t>(</a:t>
            </a:r>
            <a:r>
              <a:rPr lang="en-US" b="1" dirty="0" err="1">
                <a:solidFill>
                  <a:srgbClr val="FF6666"/>
                </a:solidFill>
                <a:latin typeface="Courier New"/>
                <a:cs typeface="Courier New"/>
              </a:rPr>
              <a:t>qt</a:t>
            </a:r>
            <a:r>
              <a:rPr lang="en-US" b="1" dirty="0">
                <a:solidFill>
                  <a:srgbClr val="FF6666"/>
                </a:solidFill>
                <a:latin typeface="Courier New"/>
                <a:cs typeface="Courier New"/>
              </a:rPr>
              <a:t>(0.95, 24), 24, 2</a:t>
            </a:r>
            <a:r>
              <a:rPr lang="en-US" b="1" dirty="0" smtClean="0">
                <a:solidFill>
                  <a:srgbClr val="FF6666"/>
                </a:solidFill>
                <a:latin typeface="Courier New"/>
                <a:cs typeface="Courier New"/>
              </a:rPr>
              <a:t>5/13) # beta</a:t>
            </a:r>
            <a:endParaRPr lang="en-US" b="1" dirty="0">
              <a:solidFill>
                <a:srgbClr val="FF6666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b="1" dirty="0">
                <a:latin typeface="Courier New"/>
                <a:cs typeface="Courier New"/>
              </a:rPr>
              <a:t>[1] </a:t>
            </a:r>
            <a:r>
              <a:rPr lang="en-US" b="1" dirty="0" smtClean="0">
                <a:latin typeface="Courier New"/>
                <a:cs typeface="Courier New"/>
              </a:rPr>
              <a:t>0.4115342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FF6666"/>
                </a:solidFill>
                <a:latin typeface="Courier New"/>
                <a:cs typeface="Courier New"/>
              </a:rPr>
              <a:t>1 </a:t>
            </a:r>
            <a:r>
              <a:rPr lang="en-US" b="1" dirty="0">
                <a:solidFill>
                  <a:srgbClr val="FF6666"/>
                </a:solidFill>
                <a:latin typeface="Courier New"/>
                <a:cs typeface="Courier New"/>
              </a:rPr>
              <a:t>- </a:t>
            </a:r>
            <a:r>
              <a:rPr lang="en-US" b="1" dirty="0" err="1">
                <a:solidFill>
                  <a:srgbClr val="FF6666"/>
                </a:solidFill>
                <a:latin typeface="Courier New"/>
                <a:cs typeface="Courier New"/>
              </a:rPr>
              <a:t>pt</a:t>
            </a:r>
            <a:r>
              <a:rPr lang="en-US" b="1" dirty="0">
                <a:solidFill>
                  <a:srgbClr val="FF6666"/>
                </a:solidFill>
                <a:latin typeface="Courier New"/>
                <a:cs typeface="Courier New"/>
              </a:rPr>
              <a:t>(</a:t>
            </a:r>
            <a:r>
              <a:rPr lang="en-US" b="1" dirty="0" err="1">
                <a:solidFill>
                  <a:srgbClr val="FF6666"/>
                </a:solidFill>
                <a:latin typeface="Courier New"/>
                <a:cs typeface="Courier New"/>
              </a:rPr>
              <a:t>qt</a:t>
            </a:r>
            <a:r>
              <a:rPr lang="en-US" b="1" dirty="0">
                <a:solidFill>
                  <a:srgbClr val="FF6666"/>
                </a:solidFill>
                <a:latin typeface="Courier New"/>
                <a:cs typeface="Courier New"/>
              </a:rPr>
              <a:t>(0.95, 24), 24, </a:t>
            </a:r>
            <a:r>
              <a:rPr lang="en-US" b="1" dirty="0" smtClean="0">
                <a:solidFill>
                  <a:srgbClr val="FF6666"/>
                </a:solidFill>
                <a:latin typeface="Courier New"/>
                <a:cs typeface="Courier New"/>
              </a:rPr>
              <a:t>25/13) # power</a:t>
            </a:r>
            <a:endParaRPr lang="en-US" b="1" dirty="0">
              <a:solidFill>
                <a:srgbClr val="FF6666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b="1" dirty="0">
                <a:latin typeface="Courier New"/>
                <a:cs typeface="Courier New"/>
              </a:rPr>
              <a:t>[1] 0.5884658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4880" y="4876800"/>
            <a:ext cx="1313121" cy="1981200"/>
          </a:xfrm>
          <a:prstGeom prst="rect">
            <a:avLst/>
          </a:prstGeom>
        </p:spPr>
      </p:pic>
      <p:sp>
        <p:nvSpPr>
          <p:cNvPr id="5" name="16-Point Star 4"/>
          <p:cNvSpPr/>
          <p:nvPr/>
        </p:nvSpPr>
        <p:spPr>
          <a:xfrm rot="20151352">
            <a:off x="8678904" y="2025091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latin typeface="Lobster Two"/>
                <a:cs typeface="Lobster Two"/>
              </a:rPr>
              <a:t>One-tailed test</a:t>
            </a:r>
          </a:p>
        </p:txBody>
      </p:sp>
    </p:spTree>
    <p:extLst>
      <p:ext uri="{BB962C8B-B14F-4D97-AF65-F5344CB8AC3E}">
        <p14:creationId xmlns:p14="http://schemas.microsoft.com/office/powerpoint/2010/main" val="145854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ne_tailed_tdist-1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38002"/>
            <a:ext cx="9144000" cy="6531429"/>
          </a:xfrm>
          <a:prstGeom prst="rect">
            <a:avLst/>
          </a:prstGeom>
        </p:spPr>
      </p:pic>
      <p:sp>
        <p:nvSpPr>
          <p:cNvPr id="3" name="Cloud Callout 2"/>
          <p:cNvSpPr/>
          <p:nvPr/>
        </p:nvSpPr>
        <p:spPr>
          <a:xfrm>
            <a:off x="2501900" y="647700"/>
            <a:ext cx="2336800" cy="1854200"/>
          </a:xfrm>
          <a:prstGeom prst="cloudCallout">
            <a:avLst>
              <a:gd name="adj1" fmla="val 63968"/>
              <a:gd name="adj2" fmla="val 72377"/>
            </a:avLst>
          </a:prstGeom>
          <a:solidFill>
            <a:schemeClr val="bg1"/>
          </a:solidFill>
          <a:ln w="25400">
            <a:solidFill>
              <a:srgbClr val="FF66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000" dirty="0">
                <a:solidFill>
                  <a:srgbClr val="FF6666"/>
                </a:solidFill>
                <a:latin typeface="Lobster Two"/>
                <a:cs typeface="Lobster Two"/>
              </a:rPr>
              <a:t>Where are:</a:t>
            </a:r>
          </a:p>
          <a:p>
            <a:pPr algn="ctr"/>
            <a:r>
              <a:rPr lang="en-US" sz="2000" dirty="0">
                <a:solidFill>
                  <a:srgbClr val="FF6666"/>
                </a:solidFill>
                <a:latin typeface="Lobster Two"/>
                <a:cs typeface="Lobster Two"/>
              </a:rPr>
              <a:t>𝝰, 𝛃, power? </a:t>
            </a:r>
          </a:p>
        </p:txBody>
      </p:sp>
    </p:spTree>
    <p:extLst>
      <p:ext uri="{BB962C8B-B14F-4D97-AF65-F5344CB8AC3E}">
        <p14:creationId xmlns:p14="http://schemas.microsoft.com/office/powerpoint/2010/main" val="2157311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power.t.test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(n = 25, delta = 5, 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sd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 = 13, type = 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one.sample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", alternative = c("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one.sided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"))</a:t>
            </a:r>
          </a:p>
          <a:p>
            <a:pPr marL="0" indent="0">
              <a:buNone/>
            </a:pPr>
            <a:endParaRPr lang="en-US" sz="16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One-sample t test power calculation </a:t>
            </a:r>
          </a:p>
          <a:p>
            <a:pPr marL="0" indent="0">
              <a:buNone/>
            </a:pPr>
            <a:endParaRPr lang="en-US" sz="16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    n = 25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delta = 5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   </a:t>
            </a:r>
            <a:r>
              <a:rPr lang="en-US" sz="1600" b="1" dirty="0" err="1">
                <a:latin typeface="Courier New"/>
                <a:cs typeface="Courier New"/>
              </a:rPr>
              <a:t>sd</a:t>
            </a:r>
            <a:r>
              <a:rPr lang="en-US" sz="1600" b="1" dirty="0">
                <a:latin typeface="Courier New"/>
                <a:cs typeface="Courier New"/>
              </a:rPr>
              <a:t> = 13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</a:t>
            </a:r>
            <a:r>
              <a:rPr lang="en-US" sz="1600" b="1" dirty="0" err="1">
                <a:latin typeface="Courier New"/>
                <a:cs typeface="Courier New"/>
              </a:rPr>
              <a:t>sig.level</a:t>
            </a:r>
            <a:r>
              <a:rPr lang="en-US" sz="1600" b="1" dirty="0">
                <a:latin typeface="Courier New"/>
                <a:cs typeface="Courier New"/>
              </a:rPr>
              <a:t> = 0.05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power = 0.5884658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alternative = </a:t>
            </a:r>
            <a:r>
              <a:rPr lang="en-US" sz="1600" b="1" dirty="0" err="1">
                <a:latin typeface="Courier New"/>
                <a:cs typeface="Courier New"/>
              </a:rPr>
              <a:t>one.sided</a:t>
            </a:r>
            <a:endParaRPr lang="en-US" sz="1600" b="1" dirty="0"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sz="16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Good for: “post-mortem” power analysis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4880" y="4876800"/>
            <a:ext cx="1313121" cy="1981200"/>
          </a:xfrm>
          <a:prstGeom prst="rect">
            <a:avLst/>
          </a:prstGeom>
        </p:spPr>
      </p:pic>
      <p:sp>
        <p:nvSpPr>
          <p:cNvPr id="5" name="16-Point Star 4"/>
          <p:cNvSpPr/>
          <p:nvPr/>
        </p:nvSpPr>
        <p:spPr>
          <a:xfrm rot="20151352">
            <a:off x="8666203" y="2609291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latin typeface="Lobster Two"/>
                <a:cs typeface="Lobster Two"/>
              </a:rPr>
              <a:t>One-tailed test</a:t>
            </a:r>
          </a:p>
        </p:txBody>
      </p:sp>
      <p:sp>
        <p:nvSpPr>
          <p:cNvPr id="6" name="Cloud Callout 5"/>
          <p:cNvSpPr/>
          <p:nvPr/>
        </p:nvSpPr>
        <p:spPr>
          <a:xfrm>
            <a:off x="2260600" y="5613400"/>
            <a:ext cx="6057900" cy="1244600"/>
          </a:xfrm>
          <a:prstGeom prst="cloudCallout">
            <a:avLst>
              <a:gd name="adj1" fmla="val 67810"/>
              <a:gd name="adj2" fmla="val -70395"/>
            </a:avLst>
          </a:prstGeom>
          <a:solidFill>
            <a:schemeClr val="bg1"/>
          </a:solidFill>
          <a:ln w="25400">
            <a:solidFill>
              <a:srgbClr val="FF66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1600" dirty="0">
                <a:solidFill>
                  <a:srgbClr val="FF6666"/>
                </a:solidFill>
                <a:latin typeface="Lobster Two"/>
                <a:cs typeface="Lobster Two"/>
              </a:rPr>
              <a:t>delta here is confusing: it is neither the </a:t>
            </a:r>
            <a:r>
              <a:rPr lang="en-US" sz="1600" dirty="0" err="1">
                <a:solidFill>
                  <a:srgbClr val="FF6666"/>
                </a:solidFill>
                <a:latin typeface="Lobster Two"/>
                <a:cs typeface="Lobster Two"/>
              </a:rPr>
              <a:t>ncp</a:t>
            </a:r>
            <a:r>
              <a:rPr lang="en-US" sz="1600" dirty="0">
                <a:solidFill>
                  <a:srgbClr val="FF6666"/>
                </a:solidFill>
                <a:latin typeface="Lobster Two"/>
                <a:cs typeface="Lobster Two"/>
              </a:rPr>
              <a:t> nor the effect size- it is the raw difference between means you wish to detect</a:t>
            </a:r>
          </a:p>
        </p:txBody>
      </p:sp>
    </p:spTree>
    <p:extLst>
      <p:ext uri="{BB962C8B-B14F-4D97-AF65-F5344CB8AC3E}">
        <p14:creationId xmlns:p14="http://schemas.microsoft.com/office/powerpoint/2010/main" val="683939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ne_tailed_alt-1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00743"/>
            <a:ext cx="9144000" cy="6531429"/>
          </a:xfrm>
          <a:prstGeom prst="rect">
            <a:avLst/>
          </a:prstGeom>
        </p:spPr>
      </p:pic>
      <p:sp>
        <p:nvSpPr>
          <p:cNvPr id="3" name="Cloud Callout 2"/>
          <p:cNvSpPr/>
          <p:nvPr/>
        </p:nvSpPr>
        <p:spPr>
          <a:xfrm>
            <a:off x="2260600" y="63500"/>
            <a:ext cx="6057900" cy="1041400"/>
          </a:xfrm>
          <a:prstGeom prst="cloudCallout">
            <a:avLst>
              <a:gd name="adj1" fmla="val 83533"/>
              <a:gd name="adj2" fmla="val 38815"/>
            </a:avLst>
          </a:prstGeom>
          <a:solidFill>
            <a:schemeClr val="bg1"/>
          </a:solidFill>
          <a:ln w="25400">
            <a:solidFill>
              <a:srgbClr val="FF66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solidFill>
                  <a:srgbClr val="FF6666"/>
                </a:solidFill>
                <a:latin typeface="Lobster Two"/>
                <a:cs typeface="Lobster Two"/>
              </a:rPr>
              <a:t>What will happen to 𝛃 if I make 𝝰 smaller?</a:t>
            </a:r>
          </a:p>
        </p:txBody>
      </p:sp>
    </p:spTree>
    <p:extLst>
      <p:ext uri="{BB962C8B-B14F-4D97-AF65-F5344CB8AC3E}">
        <p14:creationId xmlns:p14="http://schemas.microsoft.com/office/powerpoint/2010/main" val="3541067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3999" y="-12700"/>
            <a:ext cx="94705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100 t-statistics (absolute value) when null is </a:t>
            </a:r>
            <a:r>
              <a:rPr lang="en-US" b="1" dirty="0">
                <a:solidFill>
                  <a:srgbClr val="FF6666"/>
                </a:solidFill>
                <a:latin typeface="Lato" charset="0"/>
                <a:ea typeface="Lato" charset="0"/>
                <a:cs typeface="Lato" charset="0"/>
              </a:rPr>
              <a:t>true</a:t>
            </a:r>
            <a:r>
              <a:rPr lang="en-US" dirty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: 5% false positives using t-test (𝛂 = .</a:t>
            </a:r>
            <a:r>
              <a:rPr lang="en-US" dirty="0" smtClean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05)</a:t>
            </a:r>
            <a:endParaRPr lang="en-US" dirty="0">
              <a:solidFill>
                <a:prstClr val="white"/>
              </a:solidFill>
              <a:latin typeface="Lato" charset="0"/>
              <a:ea typeface="Lato" charset="0"/>
              <a:cs typeface="Lato" charset="0"/>
            </a:endParaRPr>
          </a:p>
          <a:p>
            <a:endParaRPr lang="en-US" dirty="0">
              <a:solidFill>
                <a:prstClr val="black"/>
              </a:solidFill>
              <a:latin typeface="Lato" charset="0"/>
              <a:ea typeface="Lato" charset="0"/>
              <a:cs typeface="Lato" charset="0"/>
            </a:endParaRPr>
          </a:p>
          <a:p>
            <a:endParaRPr lang="en-US" b="1" dirty="0">
              <a:solidFill>
                <a:srgbClr val="FF6666"/>
              </a:solidFill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4" name="Picture 3" descr="null_1samp_t-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91888"/>
            <a:ext cx="9144000" cy="65314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8100" y="627951"/>
            <a:ext cx="28321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614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670" y="1697789"/>
            <a:ext cx="6371359" cy="379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151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</a:t>
            </a:r>
            <a:r>
              <a:rPr lang="en-US" dirty="0" smtClean="0"/>
              <a:t>actors that affect Power (1 – 𝛃)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Sample size </a:t>
            </a:r>
          </a:p>
          <a:p>
            <a:pPr lvl="1"/>
            <a:r>
              <a:rPr lang="en-US" dirty="0"/>
              <a:t>Increased n reduces </a:t>
            </a:r>
            <a:r>
              <a:rPr lang="en-US" dirty="0" err="1" smtClean="0"/>
              <a:t>SE</a:t>
            </a:r>
            <a:r>
              <a:rPr lang="en-US" baseline="-25000" dirty="0" err="1" smtClean="0"/>
              <a:t>mean</a:t>
            </a:r>
            <a:endParaRPr lang="en-US" dirty="0" smtClean="0"/>
          </a:p>
          <a:p>
            <a:r>
              <a:rPr lang="en-US" dirty="0" smtClean="0"/>
              <a:t>Level of significance</a:t>
            </a:r>
          </a:p>
          <a:p>
            <a:pPr lvl="1"/>
            <a:r>
              <a:rPr lang="en-US" dirty="0" smtClean="0"/>
              <a:t>Power increases as 𝝰 increases</a:t>
            </a:r>
          </a:p>
          <a:p>
            <a:r>
              <a:rPr lang="en-US" dirty="0" smtClean="0"/>
              <a:t>Reliability of your measure</a:t>
            </a:r>
          </a:p>
          <a:p>
            <a:pPr lvl="1"/>
            <a:r>
              <a:rPr lang="en-US" dirty="0" smtClean="0"/>
              <a:t>Classical test theory: </a:t>
            </a:r>
            <a:br>
              <a:rPr lang="en-US" dirty="0" smtClean="0"/>
            </a:br>
            <a:r>
              <a:rPr lang="en-US" dirty="0" smtClean="0"/>
              <a:t>total variance = true score variance + error variance</a:t>
            </a:r>
          </a:p>
          <a:p>
            <a:r>
              <a:rPr lang="en-US" dirty="0" smtClean="0"/>
              <a:t>Effect size (</a:t>
            </a:r>
            <a:r>
              <a:rPr lang="en-US" dirty="0" err="1" smtClean="0"/>
              <a:t>sds</a:t>
            </a:r>
            <a:r>
              <a:rPr lang="en-US" dirty="0" smtClean="0"/>
              <a:t> between the true mean &amp; the one hypothesized in </a:t>
            </a:r>
            <a:r>
              <a:rPr lang="en-US" i="1" dirty="0" smtClean="0"/>
              <a:t>H</a:t>
            </a:r>
            <a:r>
              <a:rPr lang="en-US" i="1" baseline="-25000" dirty="0" smtClean="0"/>
              <a:t>0</a:t>
            </a:r>
            <a:r>
              <a:rPr lang="en-US" dirty="0" smtClean="0"/>
              <a:t>; µ − µ</a:t>
            </a:r>
            <a:r>
              <a:rPr lang="en-US" baseline="-25000" dirty="0" smtClean="0"/>
              <a:t>0</a:t>
            </a:r>
            <a:r>
              <a:rPr lang="en-US" dirty="0" smtClean="0"/>
              <a:t> )</a:t>
            </a:r>
          </a:p>
          <a:p>
            <a:r>
              <a:rPr lang="en-US" dirty="0" smtClean="0"/>
              <a:t>Population variance</a:t>
            </a:r>
          </a:p>
          <a:p>
            <a:pPr lvl="1"/>
            <a:r>
              <a:rPr lang="en-US" dirty="0" smtClean="0"/>
              <a:t>Decreased variance reduces </a:t>
            </a:r>
            <a:r>
              <a:rPr lang="en-US" dirty="0" err="1" smtClean="0"/>
              <a:t>SE</a:t>
            </a:r>
            <a:r>
              <a:rPr lang="en-US" baseline="-25000" dirty="0" err="1" smtClean="0"/>
              <a:t>mean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7963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room_tpower_alpha-1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00051"/>
            <a:ext cx="9144000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49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room_tpower_es-1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60862"/>
            <a:ext cx="9144000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05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room_tpower_sd-1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75377"/>
            <a:ext cx="9144000" cy="653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160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large would our “n” have to be?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To detect:</a:t>
            </a:r>
          </a:p>
          <a:p>
            <a:r>
              <a:rPr lang="en-US" dirty="0" err="1" smtClean="0"/>
              <a:t>Δ</a:t>
            </a:r>
            <a:r>
              <a:rPr lang="en-US" dirty="0" smtClean="0"/>
              <a:t>= 5</a:t>
            </a:r>
          </a:p>
          <a:p>
            <a:r>
              <a:rPr lang="en-US" dirty="0" smtClean="0"/>
              <a:t>1 − 𝛃 = .80</a:t>
            </a:r>
          </a:p>
          <a:p>
            <a:r>
              <a:rPr lang="en-US" dirty="0"/>
              <a:t>𝝰</a:t>
            </a:r>
            <a:r>
              <a:rPr lang="en-US" dirty="0" smtClean="0"/>
              <a:t> = .05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With </a:t>
            </a:r>
            <a:r>
              <a:rPr lang="en-US" dirty="0" err="1" smtClean="0"/>
              <a:t>s.d.</a:t>
            </a:r>
            <a:r>
              <a:rPr lang="en-US" dirty="0" smtClean="0"/>
              <a:t> = 13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Good for: a priori sample size determination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7900" r="17900"/>
          <a:stretch>
            <a:fillRect/>
          </a:stretch>
        </p:blipFill>
        <p:spPr/>
      </p:pic>
      <p:sp>
        <p:nvSpPr>
          <p:cNvPr id="6" name="16-Point Star 5"/>
          <p:cNvSpPr/>
          <p:nvPr/>
        </p:nvSpPr>
        <p:spPr>
          <a:xfrm rot="20151352">
            <a:off x="4092215" y="1967283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Lobster Two"/>
                <a:cs typeface="Lobster Two"/>
              </a:rPr>
              <a:t>One-tailed test</a:t>
            </a:r>
          </a:p>
        </p:txBody>
      </p:sp>
    </p:spTree>
    <p:extLst>
      <p:ext uri="{BB962C8B-B14F-4D97-AF65-F5344CB8AC3E}">
        <p14:creationId xmlns:p14="http://schemas.microsoft.com/office/powerpoint/2010/main" val="66351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Sample size determination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power.t.test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(n = NULL, delta = 5, 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sd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 = 13, 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sig.level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 = .05, power = .80, type = 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one.sample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", alternative = c("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one.sided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"))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4880" y="4876800"/>
            <a:ext cx="1313121" cy="1981200"/>
          </a:xfrm>
          <a:prstGeom prst="rect">
            <a:avLst/>
          </a:prstGeom>
        </p:spPr>
      </p:pic>
      <p:sp>
        <p:nvSpPr>
          <p:cNvPr id="6" name="16-Point Star 5"/>
          <p:cNvSpPr/>
          <p:nvPr/>
        </p:nvSpPr>
        <p:spPr>
          <a:xfrm rot="20151352">
            <a:off x="8717003" y="2736291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Lobster Two"/>
                <a:cs typeface="Lobster Two"/>
              </a:rPr>
              <a:t>One-tailed test</a:t>
            </a:r>
          </a:p>
        </p:txBody>
      </p:sp>
      <p:sp>
        <p:nvSpPr>
          <p:cNvPr id="7" name="Rectangle 6"/>
          <p:cNvSpPr/>
          <p:nvPr/>
        </p:nvSpPr>
        <p:spPr>
          <a:xfrm>
            <a:off x="2690848" y="1620520"/>
            <a:ext cx="551180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445403" y="1620520"/>
            <a:ext cx="246380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458404" y="1620520"/>
            <a:ext cx="246380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416832" y="1620520"/>
            <a:ext cx="381059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981500" y="1649730"/>
            <a:ext cx="373380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74300" y="1896110"/>
            <a:ext cx="1541780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157500" y="1925320"/>
            <a:ext cx="1762701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38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Sample size determination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power.t.test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(n = NULL, delta = 5, 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sd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 = 13, 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sig.level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 = .05, power = .80, type = 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one.sample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", alternative = c("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one.sided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"))</a:t>
            </a:r>
          </a:p>
          <a:p>
            <a:pPr marL="0" indent="0">
              <a:buNone/>
            </a:pPr>
            <a:endParaRPr lang="en-US" sz="1600" b="1" dirty="0">
              <a:solidFill>
                <a:srgbClr val="6666CC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6666CC"/>
                </a:solidFill>
                <a:latin typeface="Courier New"/>
                <a:cs typeface="Courier New"/>
              </a:rPr>
              <a:t>     </a:t>
            </a:r>
            <a:r>
              <a:rPr lang="en-US" sz="1600" b="1" dirty="0">
                <a:latin typeface="Courier New"/>
                <a:cs typeface="Courier New"/>
              </a:rPr>
              <a:t>One-sample t test power calculation </a:t>
            </a:r>
          </a:p>
          <a:p>
            <a:pPr marL="0" indent="0">
              <a:buNone/>
            </a:pPr>
            <a:endParaRPr lang="en-US" sz="16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    n = 43.17957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delta = 5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   </a:t>
            </a:r>
            <a:r>
              <a:rPr lang="en-US" sz="1600" b="1" dirty="0" err="1">
                <a:latin typeface="Courier New"/>
                <a:cs typeface="Courier New"/>
              </a:rPr>
              <a:t>sd</a:t>
            </a:r>
            <a:r>
              <a:rPr lang="en-US" sz="1600" b="1" dirty="0">
                <a:latin typeface="Courier New"/>
                <a:cs typeface="Courier New"/>
              </a:rPr>
              <a:t> = 13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</a:t>
            </a:r>
            <a:r>
              <a:rPr lang="en-US" sz="1600" b="1" dirty="0" err="1">
                <a:latin typeface="Courier New"/>
                <a:cs typeface="Courier New"/>
              </a:rPr>
              <a:t>sig.level</a:t>
            </a:r>
            <a:r>
              <a:rPr lang="en-US" sz="1600" b="1" dirty="0">
                <a:latin typeface="Courier New"/>
                <a:cs typeface="Courier New"/>
              </a:rPr>
              <a:t> = 0.05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power = 0.8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alternative = </a:t>
            </a:r>
            <a:r>
              <a:rPr lang="en-US" sz="1600" b="1" dirty="0" err="1">
                <a:latin typeface="Courier New"/>
                <a:cs typeface="Courier New"/>
              </a:rPr>
              <a:t>one.sided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4880" y="4876800"/>
            <a:ext cx="1313121" cy="1981200"/>
          </a:xfrm>
          <a:prstGeom prst="rect">
            <a:avLst/>
          </a:prstGeom>
        </p:spPr>
      </p:pic>
      <p:sp>
        <p:nvSpPr>
          <p:cNvPr id="6" name="16-Point Star 5"/>
          <p:cNvSpPr/>
          <p:nvPr/>
        </p:nvSpPr>
        <p:spPr>
          <a:xfrm rot="20151352">
            <a:off x="8717003" y="2736291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Lobster Two"/>
                <a:cs typeface="Lobster Two"/>
              </a:rPr>
              <a:t>One-tailed test</a:t>
            </a:r>
          </a:p>
        </p:txBody>
      </p:sp>
    </p:spTree>
    <p:extLst>
      <p:ext uri="{BB962C8B-B14F-4D97-AF65-F5344CB8AC3E}">
        <p14:creationId xmlns:p14="http://schemas.microsoft.com/office/powerpoint/2010/main" val="298739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Sample size determination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power.t.test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(n = NULL, delta = 5, 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sd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 = 13, 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sig.level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 = .05, power = .80, type = 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one.sample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", alternative = c("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one.sided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"))</a:t>
            </a:r>
          </a:p>
          <a:p>
            <a:pPr marL="0" indent="0">
              <a:buNone/>
            </a:pPr>
            <a:endParaRPr lang="en-US" sz="1600" b="1" dirty="0">
              <a:solidFill>
                <a:srgbClr val="6666CC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6666CC"/>
                </a:solidFill>
                <a:latin typeface="Courier New"/>
                <a:cs typeface="Courier New"/>
              </a:rPr>
              <a:t>     </a:t>
            </a:r>
            <a:r>
              <a:rPr lang="en-US" sz="1600" b="1" dirty="0">
                <a:latin typeface="Courier New"/>
                <a:cs typeface="Courier New"/>
              </a:rPr>
              <a:t>One-sample t test power calculation </a:t>
            </a:r>
          </a:p>
          <a:p>
            <a:pPr marL="0" indent="0">
              <a:buNone/>
            </a:pPr>
            <a:endParaRPr lang="en-US" sz="16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    n = 43.17957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delta = 5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   </a:t>
            </a:r>
            <a:r>
              <a:rPr lang="en-US" sz="1600" b="1" dirty="0" err="1">
                <a:latin typeface="Courier New"/>
                <a:cs typeface="Courier New"/>
              </a:rPr>
              <a:t>sd</a:t>
            </a:r>
            <a:r>
              <a:rPr lang="en-US" sz="1600" b="1" dirty="0">
                <a:latin typeface="Courier New"/>
                <a:cs typeface="Courier New"/>
              </a:rPr>
              <a:t> = 15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</a:t>
            </a:r>
            <a:r>
              <a:rPr lang="en-US" sz="1600" b="1" dirty="0" err="1">
                <a:latin typeface="Courier New"/>
                <a:cs typeface="Courier New"/>
              </a:rPr>
              <a:t>sig.level</a:t>
            </a:r>
            <a:r>
              <a:rPr lang="en-US" sz="1600" b="1" dirty="0">
                <a:latin typeface="Courier New"/>
                <a:cs typeface="Courier New"/>
              </a:rPr>
              <a:t> = 0.05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power = 0.8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alternative = </a:t>
            </a:r>
            <a:r>
              <a:rPr lang="en-US" sz="1600" b="1" dirty="0" err="1">
                <a:latin typeface="Courier New"/>
                <a:cs typeface="Courier New"/>
              </a:rPr>
              <a:t>one.sided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4880" y="4876800"/>
            <a:ext cx="1313121" cy="1981200"/>
          </a:xfrm>
          <a:prstGeom prst="rect">
            <a:avLst/>
          </a:prstGeom>
        </p:spPr>
      </p:pic>
      <p:sp>
        <p:nvSpPr>
          <p:cNvPr id="6" name="16-Point Star 5"/>
          <p:cNvSpPr/>
          <p:nvPr/>
        </p:nvSpPr>
        <p:spPr>
          <a:xfrm rot="20151352">
            <a:off x="8717003" y="2736291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Lobster Two"/>
                <a:cs typeface="Lobster Two"/>
              </a:rPr>
              <a:t>One-tailed test</a:t>
            </a:r>
          </a:p>
        </p:txBody>
      </p:sp>
    </p:spTree>
    <p:extLst>
      <p:ext uri="{BB962C8B-B14F-4D97-AF65-F5344CB8AC3E}">
        <p14:creationId xmlns:p14="http://schemas.microsoft.com/office/powerpoint/2010/main" val="373567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small of an effect could we detect…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If we knew we could get:</a:t>
            </a:r>
          </a:p>
          <a:p>
            <a:r>
              <a:rPr lang="en-US" dirty="0" smtClean="0"/>
              <a:t>n = 100 high school girls who are aspiring astronauts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And we wanted:</a:t>
            </a:r>
          </a:p>
          <a:p>
            <a:r>
              <a:rPr lang="en-US" dirty="0" smtClean="0"/>
              <a:t>1 − 𝛃 = .80</a:t>
            </a:r>
          </a:p>
          <a:p>
            <a:r>
              <a:rPr lang="en-US" dirty="0"/>
              <a:t>𝝰</a:t>
            </a:r>
            <a:r>
              <a:rPr lang="en-US" dirty="0" smtClean="0"/>
              <a:t> = .05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With </a:t>
            </a:r>
            <a:r>
              <a:rPr lang="en-US" dirty="0" err="1" smtClean="0"/>
              <a:t>s.d.</a:t>
            </a:r>
            <a:r>
              <a:rPr lang="en-US" dirty="0" smtClean="0"/>
              <a:t> = 13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7900" r="17900"/>
          <a:stretch>
            <a:fillRect/>
          </a:stretch>
        </p:blipFill>
        <p:spPr/>
      </p:pic>
      <p:sp>
        <p:nvSpPr>
          <p:cNvPr id="6" name="16-Point Star 5"/>
          <p:cNvSpPr/>
          <p:nvPr/>
        </p:nvSpPr>
        <p:spPr>
          <a:xfrm rot="20151352">
            <a:off x="4092215" y="4124147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Lobster Two"/>
                <a:cs typeface="Lobster Two"/>
              </a:rPr>
              <a:t>One-tailed test</a:t>
            </a:r>
          </a:p>
        </p:txBody>
      </p:sp>
    </p:spTree>
    <p:extLst>
      <p:ext uri="{BB962C8B-B14F-4D97-AF65-F5344CB8AC3E}">
        <p14:creationId xmlns:p14="http://schemas.microsoft.com/office/powerpoint/2010/main" val="821033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ull_1samp_t-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93703"/>
            <a:ext cx="9144000" cy="653142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4000" y="-127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100 p-values when null is </a:t>
            </a:r>
            <a:r>
              <a:rPr lang="en-US" b="1" dirty="0">
                <a:solidFill>
                  <a:srgbClr val="FF6666"/>
                </a:solidFill>
                <a:latin typeface="Lato" charset="0"/>
                <a:ea typeface="Lato" charset="0"/>
                <a:cs typeface="Lato" charset="0"/>
              </a:rPr>
              <a:t>true</a:t>
            </a:r>
            <a:r>
              <a:rPr lang="en-US" dirty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: 5% false positives using t-test (𝛂 = .</a:t>
            </a:r>
            <a:r>
              <a:rPr lang="en-US" dirty="0" smtClean="0">
                <a:solidFill>
                  <a:prstClr val="white"/>
                </a:solidFill>
                <a:latin typeface="Lato" charset="0"/>
                <a:ea typeface="Lato" charset="0"/>
                <a:cs typeface="Lato" charset="0"/>
              </a:rPr>
              <a:t>05)</a:t>
            </a:r>
            <a:endParaRPr lang="en-US" dirty="0">
              <a:solidFill>
                <a:prstClr val="white"/>
              </a:solidFill>
              <a:latin typeface="Lato" charset="0"/>
              <a:ea typeface="Lato" charset="0"/>
              <a:cs typeface="Lato" charset="0"/>
            </a:endParaRPr>
          </a:p>
          <a:p>
            <a:endParaRPr lang="en-US" dirty="0">
              <a:solidFill>
                <a:prstClr val="black"/>
              </a:solidFill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8100" y="627951"/>
            <a:ext cx="28321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02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Effect size determination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power.t.test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(n = 100, delta = NULL, 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sd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 = 13, 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sig.level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 = .05, power = .80, type = 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one.sample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", alternative = c("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one.sided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"))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4880" y="4876800"/>
            <a:ext cx="1313121" cy="1981200"/>
          </a:xfrm>
          <a:prstGeom prst="rect">
            <a:avLst/>
          </a:prstGeom>
        </p:spPr>
      </p:pic>
      <p:sp>
        <p:nvSpPr>
          <p:cNvPr id="6" name="16-Point Star 5"/>
          <p:cNvSpPr/>
          <p:nvPr/>
        </p:nvSpPr>
        <p:spPr>
          <a:xfrm rot="20151352">
            <a:off x="8717003" y="2736291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Lobster Two"/>
                <a:cs typeface="Lobster Two"/>
              </a:rPr>
              <a:t>One-tailed test</a:t>
            </a:r>
          </a:p>
        </p:txBody>
      </p:sp>
      <p:sp>
        <p:nvSpPr>
          <p:cNvPr id="7" name="Rectangle 6"/>
          <p:cNvSpPr/>
          <p:nvPr/>
        </p:nvSpPr>
        <p:spPr>
          <a:xfrm>
            <a:off x="2694879" y="1620520"/>
            <a:ext cx="462280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338838" y="1620520"/>
            <a:ext cx="584200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718002" y="1620520"/>
            <a:ext cx="246380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648455" y="1620520"/>
            <a:ext cx="381059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273263" y="1638649"/>
            <a:ext cx="373380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1865" y="1881127"/>
            <a:ext cx="1541780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129702" y="1881127"/>
            <a:ext cx="1762701" cy="246380"/>
          </a:xfrm>
          <a:prstGeom prst="rect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72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Effect size determination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power.t.test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(n = 100, delta = NULL, 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sd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 = 13, 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sig.level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 = .05, power = .80, type = 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one.sample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", alternative = c("</a:t>
            </a:r>
            <a:r>
              <a:rPr lang="en-US" sz="1600" b="1" dirty="0" err="1">
                <a:solidFill>
                  <a:srgbClr val="FF6666"/>
                </a:solidFill>
                <a:latin typeface="Courier New"/>
                <a:cs typeface="Courier New"/>
              </a:rPr>
              <a:t>one.sided</a:t>
            </a:r>
            <a:r>
              <a:rPr lang="en-US" sz="1600" b="1" dirty="0">
                <a:solidFill>
                  <a:srgbClr val="FF6666"/>
                </a:solidFill>
                <a:latin typeface="Courier New"/>
                <a:cs typeface="Courier New"/>
              </a:rPr>
              <a:t>"))</a:t>
            </a:r>
          </a:p>
          <a:p>
            <a:pPr marL="0" indent="0">
              <a:buNone/>
            </a:pPr>
            <a:endParaRPr lang="en-US" sz="1600" b="1" dirty="0">
              <a:solidFill>
                <a:srgbClr val="6666CC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rgbClr val="6666CC"/>
                </a:solidFill>
                <a:latin typeface="Courier New"/>
                <a:cs typeface="Courier New"/>
              </a:rPr>
              <a:t>     </a:t>
            </a:r>
            <a:r>
              <a:rPr lang="en-US" sz="1600" b="1" dirty="0">
                <a:latin typeface="Courier New"/>
                <a:cs typeface="Courier New"/>
              </a:rPr>
              <a:t>One-sample t test power calculation </a:t>
            </a:r>
          </a:p>
          <a:p>
            <a:pPr marL="0" indent="0">
              <a:buNone/>
            </a:pPr>
            <a:endParaRPr lang="en-US" sz="16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    n = 100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delta = 3.254735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   </a:t>
            </a:r>
            <a:r>
              <a:rPr lang="en-US" sz="1600" b="1" dirty="0" err="1">
                <a:latin typeface="Courier New"/>
                <a:cs typeface="Courier New"/>
              </a:rPr>
              <a:t>sd</a:t>
            </a:r>
            <a:r>
              <a:rPr lang="en-US" sz="1600" b="1" dirty="0">
                <a:latin typeface="Courier New"/>
                <a:cs typeface="Courier New"/>
              </a:rPr>
              <a:t> = 13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</a:t>
            </a:r>
            <a:r>
              <a:rPr lang="en-US" sz="1600" b="1" dirty="0" err="1">
                <a:latin typeface="Courier New"/>
                <a:cs typeface="Courier New"/>
              </a:rPr>
              <a:t>sig.level</a:t>
            </a:r>
            <a:r>
              <a:rPr lang="en-US" sz="1600" b="1" dirty="0">
                <a:latin typeface="Courier New"/>
                <a:cs typeface="Courier New"/>
              </a:rPr>
              <a:t> = 0.05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      power = 0.8</a:t>
            </a:r>
          </a:p>
          <a:p>
            <a:pPr marL="0" indent="0">
              <a:buNone/>
            </a:pPr>
            <a:r>
              <a:rPr lang="en-US" sz="1600" b="1" dirty="0">
                <a:latin typeface="Courier New"/>
                <a:cs typeface="Courier New"/>
              </a:rPr>
              <a:t>    alternative = </a:t>
            </a:r>
            <a:r>
              <a:rPr lang="en-US" sz="1600" b="1" dirty="0" err="1">
                <a:latin typeface="Courier New"/>
                <a:cs typeface="Courier New"/>
              </a:rPr>
              <a:t>one.sided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4880" y="4876800"/>
            <a:ext cx="1313121" cy="1981200"/>
          </a:xfrm>
          <a:prstGeom prst="rect">
            <a:avLst/>
          </a:prstGeom>
        </p:spPr>
      </p:pic>
      <p:sp>
        <p:nvSpPr>
          <p:cNvPr id="6" name="16-Point Star 5"/>
          <p:cNvSpPr/>
          <p:nvPr/>
        </p:nvSpPr>
        <p:spPr>
          <a:xfrm rot="20151352">
            <a:off x="8717003" y="2736291"/>
            <a:ext cx="1859280" cy="1973580"/>
          </a:xfrm>
          <a:prstGeom prst="star16">
            <a:avLst/>
          </a:prstGeom>
          <a:solidFill>
            <a:srgbClr val="FF66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>
                <a:solidFill>
                  <a:prstClr val="white"/>
                </a:solidFill>
                <a:latin typeface="Lobster Two"/>
                <a:cs typeface="Lobster Two"/>
              </a:rPr>
              <a:t>One-tailed test</a:t>
            </a:r>
          </a:p>
        </p:txBody>
      </p:sp>
    </p:spTree>
    <p:extLst>
      <p:ext uri="{BB962C8B-B14F-4D97-AF65-F5344CB8AC3E}">
        <p14:creationId xmlns:p14="http://schemas.microsoft.com/office/powerpoint/2010/main" val="977232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0"/>
            <a:ext cx="83700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30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play</a:t>
            </a:r>
            <a:r>
              <a:rPr lang="en-US" dirty="0" smtClean="0"/>
              <a:t>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508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9LVD9oLg1A0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99156" y="406400"/>
            <a:ext cx="11359444" cy="638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007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014280" y="4889500"/>
            <a:ext cx="1313121" cy="198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1981200" y="1600200"/>
          <a:ext cx="8229600" cy="321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Call based on observed data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True state of the world</a:t>
                      </a:r>
                      <a:endParaRPr lang="en-US" b="1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Fail to reject 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Reject 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True negative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1 – 𝝰</a:t>
                      </a:r>
                    </a:p>
                  </a:txBody>
                  <a:tcPr>
                    <a:lnL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False positive</a:t>
                      </a:r>
                    </a:p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Type I error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𝝰</a:t>
                      </a:r>
                    </a:p>
                  </a:txBody>
                  <a:tcPr>
                    <a:lnL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# true 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0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’s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  <a:p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False negative</a:t>
                      </a:r>
                    </a:p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Type II error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Lato" charset="0"/>
                          <a:ea typeface="Lato" charset="0"/>
                          <a:cs typeface="Lato" charset="0"/>
                        </a:rPr>
                        <a:t>𝛃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True positive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1 – </a:t>
                      </a:r>
                      <a:r>
                        <a:rPr lang="en-US" dirty="0" smtClean="0">
                          <a:latin typeface="Lato" charset="0"/>
                          <a:ea typeface="Lato" charset="0"/>
                          <a:cs typeface="Lato" charset="0"/>
                        </a:rPr>
                        <a:t>𝛃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  <a:p>
                      <a:pPr algn="ctr"/>
                      <a:endParaRPr lang="en-US" dirty="0" smtClean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# true 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1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’s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  <a:p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# rejected 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0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’s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# total tests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" name="Cloud Callout 5"/>
          <p:cNvSpPr/>
          <p:nvPr/>
        </p:nvSpPr>
        <p:spPr>
          <a:xfrm>
            <a:off x="3878580" y="4889500"/>
            <a:ext cx="6332220" cy="1727200"/>
          </a:xfrm>
          <a:prstGeom prst="cloudCallout">
            <a:avLst>
              <a:gd name="adj1" fmla="val -63921"/>
              <a:gd name="adj2" fmla="val -29412"/>
            </a:avLst>
          </a:prstGeom>
          <a:noFill/>
          <a:ln w="25400">
            <a:solidFill>
              <a:srgbClr val="FF66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/>
            <a:r>
              <a:rPr lang="en-US" sz="4000" b="1" dirty="0">
                <a:solidFill>
                  <a:srgbClr val="FF6666"/>
                </a:solidFill>
                <a:latin typeface="Lobster Two"/>
                <a:cs typeface="Lobster Two"/>
              </a:rPr>
              <a:t>If the null is true…</a:t>
            </a:r>
          </a:p>
        </p:txBody>
      </p:sp>
    </p:spTree>
    <p:extLst>
      <p:ext uri="{BB962C8B-B14F-4D97-AF65-F5344CB8AC3E}">
        <p14:creationId xmlns:p14="http://schemas.microsoft.com/office/powerpoint/2010/main" val="55085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014280" y="4889500"/>
            <a:ext cx="1313121" cy="1981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1981200" y="1600200"/>
          <a:ext cx="8229600" cy="321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Call based on observed data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True state of the world</a:t>
                      </a:r>
                      <a:endParaRPr lang="en-US" b="1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Fail to reject 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Reject 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True negative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1 – 𝝰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False positive</a:t>
                      </a:r>
                    </a:p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Type I error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𝝰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# true 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0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’s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  <a:p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False negative</a:t>
                      </a:r>
                    </a:p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Type II error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Lato" charset="0"/>
                          <a:ea typeface="Lato" charset="0"/>
                          <a:cs typeface="Lato" charset="0"/>
                        </a:rPr>
                        <a:t>𝛃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True positive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1 – </a:t>
                      </a:r>
                      <a:r>
                        <a:rPr lang="en-US" dirty="0" smtClean="0">
                          <a:latin typeface="Lato" charset="0"/>
                          <a:ea typeface="Lato" charset="0"/>
                          <a:cs typeface="Lato" charset="0"/>
                        </a:rPr>
                        <a:t>𝛃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# true 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1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’s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  <a:p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FF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# rejected H</a:t>
                      </a:r>
                      <a:r>
                        <a:rPr lang="en-US" baseline="-250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0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’s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# total tests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" name="Cloud Callout 5"/>
          <p:cNvSpPr/>
          <p:nvPr/>
        </p:nvSpPr>
        <p:spPr>
          <a:xfrm>
            <a:off x="3878580" y="4889500"/>
            <a:ext cx="6332220" cy="1727200"/>
          </a:xfrm>
          <a:prstGeom prst="cloudCallout">
            <a:avLst>
              <a:gd name="adj1" fmla="val -63921"/>
              <a:gd name="adj2" fmla="val -31618"/>
            </a:avLst>
          </a:prstGeom>
          <a:noFill/>
          <a:ln w="25400">
            <a:solidFill>
              <a:srgbClr val="FF66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4000" b="1" dirty="0">
                <a:solidFill>
                  <a:srgbClr val="FF6666"/>
                </a:solidFill>
                <a:latin typeface="Lobster Two"/>
                <a:cs typeface="Lobster Two"/>
              </a:rPr>
              <a:t>But… what if we are wrong??</a:t>
            </a:r>
          </a:p>
        </p:txBody>
      </p:sp>
    </p:spTree>
    <p:extLst>
      <p:ext uri="{BB962C8B-B14F-4D97-AF65-F5344CB8AC3E}">
        <p14:creationId xmlns:p14="http://schemas.microsoft.com/office/powerpoint/2010/main" val="1695549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ways we can be wrong…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Type 1 error (</a:t>
            </a:r>
            <a:r>
              <a:rPr lang="en-US" dirty="0"/>
              <a:t>𝛂</a:t>
            </a:r>
            <a:r>
              <a:rPr lang="en-US" dirty="0" smtClean="0"/>
              <a:t>)</a:t>
            </a:r>
          </a:p>
          <a:p>
            <a:r>
              <a:rPr lang="en-US" dirty="0" smtClean="0"/>
              <a:t>False positive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16860" r="16860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Type II error (𝛃)</a:t>
            </a:r>
          </a:p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False negative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4"/>
          <a:srcRect l="16910" r="16910"/>
          <a:stretch>
            <a:fillRect/>
          </a:stretch>
        </p:blipFill>
        <p:spPr>
          <a:xfrm>
            <a:off x="6278564" y="2438400"/>
            <a:ext cx="3932237" cy="3951288"/>
          </a:xfrm>
        </p:spPr>
      </p:pic>
      <p:sp>
        <p:nvSpPr>
          <p:cNvPr id="9" name="Rectangular Callout 8"/>
          <p:cNvSpPr/>
          <p:nvPr/>
        </p:nvSpPr>
        <p:spPr>
          <a:xfrm>
            <a:off x="1981200" y="4762500"/>
            <a:ext cx="2032000" cy="457200"/>
          </a:xfrm>
          <a:prstGeom prst="wedgeRectCallout">
            <a:avLst>
              <a:gd name="adj1" fmla="val 13601"/>
              <a:gd name="adj2" fmla="val -181944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“You’re pregnant”</a:t>
            </a:r>
          </a:p>
        </p:txBody>
      </p:sp>
      <p:sp>
        <p:nvSpPr>
          <p:cNvPr id="10" name="Rectangular Callout 9"/>
          <p:cNvSpPr/>
          <p:nvPr/>
        </p:nvSpPr>
        <p:spPr>
          <a:xfrm>
            <a:off x="7454900" y="2781300"/>
            <a:ext cx="1422400" cy="647700"/>
          </a:xfrm>
          <a:prstGeom prst="wedgeRectCallout">
            <a:avLst>
              <a:gd name="adj1" fmla="val -62738"/>
              <a:gd name="adj2" fmla="val 131618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“You’re not pregnant”</a:t>
            </a:r>
          </a:p>
        </p:txBody>
      </p:sp>
    </p:spTree>
    <p:extLst>
      <p:ext uri="{BB962C8B-B14F-4D97-AF65-F5344CB8AC3E}">
        <p14:creationId xmlns:p14="http://schemas.microsoft.com/office/powerpoint/2010/main" val="2693723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way we can be wrong…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Type 1 error (</a:t>
            </a:r>
            <a:r>
              <a:rPr lang="en-US" dirty="0"/>
              <a:t>𝛂</a:t>
            </a:r>
            <a:r>
              <a:rPr lang="en-US" dirty="0" smtClean="0"/>
              <a:t>)</a:t>
            </a:r>
          </a:p>
          <a:p>
            <a:r>
              <a:rPr lang="en-US" dirty="0" smtClean="0"/>
              <a:t>False positive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6860" r="16860"/>
          <a:stretch>
            <a:fillRect/>
          </a:stretch>
        </p:blipFill>
        <p:spPr/>
      </p:pic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Call: reject H</a:t>
            </a:r>
            <a:r>
              <a:rPr lang="en-US" baseline="-25000" dirty="0" smtClean="0">
                <a:latin typeface="Lato" charset="0"/>
                <a:ea typeface="Lato" charset="0"/>
                <a:cs typeface="Lato" charset="0"/>
              </a:rPr>
              <a:t>0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If we </a:t>
            </a:r>
            <a:r>
              <a:rPr lang="en-US" dirty="0" smtClean="0"/>
              <a:t>had rejected the null, </a:t>
            </a:r>
            <a:r>
              <a:rPr lang="en-US" dirty="0"/>
              <a:t>it is of course </a:t>
            </a:r>
            <a:r>
              <a:rPr lang="en-US" dirty="0" smtClean="0"/>
              <a:t>possible that we should not have!</a:t>
            </a:r>
          </a:p>
          <a:p>
            <a:r>
              <a:rPr lang="en-US" dirty="0"/>
              <a:t>That is, the true state of the world may be </a:t>
            </a:r>
            <a:r>
              <a:rPr lang="en-US" dirty="0" smtClean="0"/>
              <a:t>H</a:t>
            </a:r>
            <a:r>
              <a:rPr lang="en-US" baseline="-25000" dirty="0" smtClean="0"/>
              <a:t>0</a:t>
            </a:r>
            <a:r>
              <a:rPr lang="en-US" dirty="0" smtClean="0"/>
              <a:t> (he’s not pregnant</a:t>
            </a:r>
            <a:r>
              <a:rPr lang="en-US" dirty="0"/>
              <a:t>), </a:t>
            </a:r>
            <a:r>
              <a:rPr lang="en-US" dirty="0" smtClean="0"/>
              <a:t>but </a:t>
            </a:r>
            <a:r>
              <a:rPr lang="en-US" dirty="0"/>
              <a:t>our sample data </a:t>
            </a:r>
            <a:r>
              <a:rPr lang="en-US" dirty="0" smtClean="0"/>
              <a:t>leads us to reject H</a:t>
            </a:r>
            <a:r>
              <a:rPr lang="en-US" baseline="-25000" dirty="0"/>
              <a:t>0</a:t>
            </a:r>
            <a:r>
              <a:rPr lang="en-US" dirty="0" smtClean="0"/>
              <a:t> and (incorrectly) conclude that he’s pregnant</a:t>
            </a:r>
          </a:p>
          <a:p>
            <a:r>
              <a:rPr lang="en-US" dirty="0" smtClean="0"/>
              <a:t>This is really embarrassing, so we control this: 𝛂 = ?</a:t>
            </a:r>
            <a:endParaRPr lang="en-US" dirty="0"/>
          </a:p>
          <a:p>
            <a:endParaRPr lang="en-US" dirty="0"/>
          </a:p>
        </p:txBody>
      </p:sp>
      <p:sp>
        <p:nvSpPr>
          <p:cNvPr id="9" name="Rectangular Callout 8"/>
          <p:cNvSpPr/>
          <p:nvPr/>
        </p:nvSpPr>
        <p:spPr>
          <a:xfrm>
            <a:off x="1981200" y="4762500"/>
            <a:ext cx="2070100" cy="457200"/>
          </a:xfrm>
          <a:prstGeom prst="wedgeRectCallout">
            <a:avLst>
              <a:gd name="adj1" fmla="val 13601"/>
              <a:gd name="adj2" fmla="val -181944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“You’re pregnant”</a:t>
            </a:r>
          </a:p>
        </p:txBody>
      </p:sp>
    </p:spTree>
    <p:extLst>
      <p:ext uri="{BB962C8B-B14F-4D97-AF65-F5344CB8AC3E}">
        <p14:creationId xmlns:p14="http://schemas.microsoft.com/office/powerpoint/2010/main" val="3934983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Font 1">
      <a:majorFont>
        <a:latin typeface="Bebas Neu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Aller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2298</TotalTime>
  <Words>1968</Words>
  <Application>Microsoft Office PowerPoint</Application>
  <PresentationFormat>Widescreen</PresentationFormat>
  <Paragraphs>332</Paragraphs>
  <Slides>54</Slides>
  <Notes>24</Notes>
  <HiddenSlides>0</HiddenSlides>
  <MMClips>1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4" baseType="lpstr">
      <vt:lpstr>Aller</vt:lpstr>
      <vt:lpstr>Arial</vt:lpstr>
      <vt:lpstr>Calibri</vt:lpstr>
      <vt:lpstr>Courier New</vt:lpstr>
      <vt:lpstr>Gill Sans</vt:lpstr>
      <vt:lpstr>Lato</vt:lpstr>
      <vt:lpstr>Lobster Two</vt:lpstr>
      <vt:lpstr>Noto Serif</vt:lpstr>
      <vt:lpstr>Clarity</vt:lpstr>
      <vt:lpstr>Equation</vt:lpstr>
      <vt:lpstr>Math 530/630: CM 4.5</vt:lpstr>
      <vt:lpstr>When the null hypothesis is true</vt:lpstr>
      <vt:lpstr>PowerPoint Presentation</vt:lpstr>
      <vt:lpstr>PowerPoint Presentation</vt:lpstr>
      <vt:lpstr>PowerPoint Presentation</vt:lpstr>
      <vt:lpstr>Confusion matrix</vt:lpstr>
      <vt:lpstr>Confusion matrix</vt:lpstr>
      <vt:lpstr>Two ways we can be wrong…</vt:lpstr>
      <vt:lpstr>One way we can be wrong…</vt:lpstr>
      <vt:lpstr>The other way we can be wrong…</vt:lpstr>
      <vt:lpstr>In our aspiring astronauts example…</vt:lpstr>
      <vt:lpstr>PowerPoint Presentation</vt:lpstr>
      <vt:lpstr>What if: the null hypothesis is FALSE?</vt:lpstr>
      <vt:lpstr>PowerPoint Presentation</vt:lpstr>
      <vt:lpstr>PowerPoint Presentation</vt:lpstr>
      <vt:lpstr>PowerPoint Presentation</vt:lpstr>
      <vt:lpstr>Type II errors</vt:lpstr>
      <vt:lpstr>≈ 50% true positives seems low…</vt:lpstr>
      <vt:lpstr>Power</vt:lpstr>
      <vt:lpstr>Let’s do a one-tailed t-test…</vt:lpstr>
      <vt:lpstr>If the null is true…</vt:lpstr>
      <vt:lpstr>Dueling distributions</vt:lpstr>
      <vt:lpstr>Finding 𝛃 (and 1 − 𝛃)</vt:lpstr>
      <vt:lpstr>Recall student’s t-distribution</vt:lpstr>
      <vt:lpstr>PowerPoint Presentation</vt:lpstr>
      <vt:lpstr>Central t-distribution (ν= degrees of freedom)</vt:lpstr>
      <vt:lpstr>Noncentral t distribution (ν= degrees of freedom)</vt:lpstr>
      <vt:lpstr>PowerPoint Presentation</vt:lpstr>
      <vt:lpstr>How do we calculate the ncp?</vt:lpstr>
      <vt:lpstr>Effect size for t-test</vt:lpstr>
      <vt:lpstr>PowerPoint Presentation</vt:lpstr>
      <vt:lpstr>PowerPoint Presentation</vt:lpstr>
      <vt:lpstr>PowerPoint Presentation</vt:lpstr>
      <vt:lpstr>Calculating effect size and ncp</vt:lpstr>
      <vt:lpstr>The null and alternative t-distributions</vt:lpstr>
      <vt:lpstr>POWER: p(true positive) = 1 − 𝛃</vt:lpstr>
      <vt:lpstr>PowerPoint Presentation</vt:lpstr>
      <vt:lpstr>Power</vt:lpstr>
      <vt:lpstr>PowerPoint Presentation</vt:lpstr>
      <vt:lpstr>PowerPoint Presentation</vt:lpstr>
      <vt:lpstr>Factors that affect Power (1 – 𝛃)</vt:lpstr>
      <vt:lpstr>PowerPoint Presentation</vt:lpstr>
      <vt:lpstr>PowerPoint Presentation</vt:lpstr>
      <vt:lpstr>PowerPoint Presentation</vt:lpstr>
      <vt:lpstr>How large would our “n” have to be?</vt:lpstr>
      <vt:lpstr>Sample size determination</vt:lpstr>
      <vt:lpstr>Sample size determination</vt:lpstr>
      <vt:lpstr>Sample size determination</vt:lpstr>
      <vt:lpstr>How small of an effect could we detect…</vt:lpstr>
      <vt:lpstr>Effect size determination</vt:lpstr>
      <vt:lpstr>Effect size determination</vt:lpstr>
      <vt:lpstr>PowerPoint Presentation</vt:lpstr>
      <vt:lpstr>Let’s play….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 Size and Power</dc:title>
  <dc:creator>Rebecca Lunsford</dc:creator>
  <cp:lastModifiedBy>Rebecca Lunsford</cp:lastModifiedBy>
  <cp:revision>44</cp:revision>
  <dcterms:created xsi:type="dcterms:W3CDTF">2018-11-07T20:07:58Z</dcterms:created>
  <dcterms:modified xsi:type="dcterms:W3CDTF">2019-11-12T16:11:50Z</dcterms:modified>
</cp:coreProperties>
</file>